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8"/>
  </p:notesMasterIdLst>
  <p:handoutMasterIdLst>
    <p:handoutMasterId r:id="rId39"/>
  </p:handoutMasterIdLst>
  <p:sldIdLst>
    <p:sldId id="256" r:id="rId2"/>
    <p:sldId id="257" r:id="rId3"/>
    <p:sldId id="294" r:id="rId4"/>
    <p:sldId id="259" r:id="rId5"/>
    <p:sldId id="258" r:id="rId6"/>
    <p:sldId id="260" r:id="rId7"/>
    <p:sldId id="301" r:id="rId8"/>
    <p:sldId id="296" r:id="rId9"/>
    <p:sldId id="298" r:id="rId10"/>
    <p:sldId id="299" r:id="rId11"/>
    <p:sldId id="300" r:id="rId12"/>
    <p:sldId id="267" r:id="rId13"/>
    <p:sldId id="302" r:id="rId14"/>
    <p:sldId id="268" r:id="rId15"/>
    <p:sldId id="303" r:id="rId16"/>
    <p:sldId id="304" r:id="rId17"/>
    <p:sldId id="269" r:id="rId18"/>
    <p:sldId id="270" r:id="rId19"/>
    <p:sldId id="271" r:id="rId20"/>
    <p:sldId id="272" r:id="rId21"/>
    <p:sldId id="273" r:id="rId22"/>
    <p:sldId id="305" r:id="rId23"/>
    <p:sldId id="274" r:id="rId24"/>
    <p:sldId id="279" r:id="rId25"/>
    <p:sldId id="278" r:id="rId26"/>
    <p:sldId id="277" r:id="rId27"/>
    <p:sldId id="280" r:id="rId28"/>
    <p:sldId id="281" r:id="rId29"/>
    <p:sldId id="282" r:id="rId30"/>
    <p:sldId id="283" r:id="rId31"/>
    <p:sldId id="284" r:id="rId32"/>
    <p:sldId id="286" r:id="rId33"/>
    <p:sldId id="292" r:id="rId34"/>
    <p:sldId id="293" r:id="rId35"/>
    <p:sldId id="289" r:id="rId36"/>
    <p:sldId id="288"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hanh NGUYEN" initials="KN" lastIdx="1" clrIdx="0">
    <p:extLst>
      <p:ext uri="{19B8F6BF-5375-455C-9EA6-DF929625EA0E}">
        <p15:presenceInfo xmlns:p15="http://schemas.microsoft.com/office/powerpoint/2012/main" userId="Khanh NGUYE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0959" autoAdjust="0"/>
  </p:normalViewPr>
  <p:slideViewPr>
    <p:cSldViewPr snapToGrid="0">
      <p:cViewPr varScale="1">
        <p:scale>
          <a:sx n="66" d="100"/>
          <a:sy n="66" d="100"/>
        </p:scale>
        <p:origin x="90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2CCA989-BD8D-4BA0-8CC6-893898C53D35}" type="datetimeFigureOut">
              <a:rPr lang="en-US" smtClean="0"/>
              <a:t>29-May-18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Agile</a:t>
            </a: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FC56EF-799D-430F-9FAE-FEF52C5B7B7B}" type="slidenum">
              <a:rPr lang="en-US" smtClean="0"/>
              <a:t>‹#›</a:t>
            </a:fld>
            <a:endParaRPr lang="en-US"/>
          </a:p>
        </p:txBody>
      </p:sp>
    </p:spTree>
    <p:extLst>
      <p:ext uri="{BB962C8B-B14F-4D97-AF65-F5344CB8AC3E}">
        <p14:creationId xmlns:p14="http://schemas.microsoft.com/office/powerpoint/2010/main" val="639190913"/>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jpeg>
</file>

<file path=ppt/media/image2.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CA2D44-7254-4006-BF28-16BBE0672F7A}" type="datetimeFigureOut">
              <a:rPr lang="en-US" smtClean="0"/>
              <a:t>29-May-18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Agile</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8C64A5-D650-4327-9F2A-BC91A90693FB}" type="slidenum">
              <a:rPr lang="en-US" smtClean="0"/>
              <a:t>‹#›</a:t>
            </a:fld>
            <a:endParaRPr lang="en-US"/>
          </a:p>
        </p:txBody>
      </p:sp>
    </p:spTree>
    <p:extLst>
      <p:ext uri="{BB962C8B-B14F-4D97-AF65-F5344CB8AC3E}">
        <p14:creationId xmlns:p14="http://schemas.microsoft.com/office/powerpoint/2010/main" val="2144582526"/>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b="0" dirty="0">
                <a:solidFill>
                  <a:schemeClr val="bg1"/>
                </a:solidFill>
              </a:rPr>
              <a:t>L</a:t>
            </a:r>
            <a:r>
              <a:rPr lang="vi-VN" altLang="en-US" sz="1200" b="0" dirty="0">
                <a:solidFill>
                  <a:schemeClr val="bg1"/>
                </a:solidFill>
              </a:rPr>
              <a:t>à cách thức làm phần mềm linh hoạt để làm sao đưa sản phẩm đến tay người dùng càng nhanh càng tốt càng sớm càng tốt</a:t>
            </a:r>
            <a:r>
              <a:rPr lang="en-US" altLang="en-US" sz="1200" b="0" dirty="0">
                <a:solidFill>
                  <a:schemeClr val="bg1"/>
                </a:solidFill>
              </a:rPr>
              <a:t>.</a:t>
            </a:r>
            <a:endParaRPr lang="en-US" altLang="en-US" sz="1200" b="0" dirty="0">
              <a:solidFill>
                <a:schemeClr val="bg1"/>
              </a:solidFill>
              <a:latin typeface="Arial" panose="020B0604020202020204" pitchFamily="34" charset="0"/>
            </a:endParaRPr>
          </a:p>
          <a:p>
            <a:endParaRPr lang="en-US" dirty="0"/>
          </a:p>
        </p:txBody>
      </p:sp>
      <p:sp>
        <p:nvSpPr>
          <p:cNvPr id="4" name="Footer Placeholder 3"/>
          <p:cNvSpPr>
            <a:spLocks noGrp="1"/>
          </p:cNvSpPr>
          <p:nvPr>
            <p:ph type="ftr" sz="quarter" idx="10"/>
          </p:nvPr>
        </p:nvSpPr>
        <p:spPr/>
        <p:txBody>
          <a:bodyPr/>
          <a:lstStyle/>
          <a:p>
            <a:r>
              <a:rPr lang="en-US"/>
              <a:t>Agile</a:t>
            </a:r>
          </a:p>
        </p:txBody>
      </p:sp>
      <p:sp>
        <p:nvSpPr>
          <p:cNvPr id="5" name="Slide Number Placeholder 4"/>
          <p:cNvSpPr>
            <a:spLocks noGrp="1"/>
          </p:cNvSpPr>
          <p:nvPr>
            <p:ph type="sldNum" sz="quarter" idx="11"/>
          </p:nvPr>
        </p:nvSpPr>
        <p:spPr/>
        <p:txBody>
          <a:bodyPr/>
          <a:lstStyle/>
          <a:p>
            <a:fld id="{1B8C64A5-D650-4327-9F2A-BC91A90693FB}" type="slidenum">
              <a:rPr lang="en-US" smtClean="0"/>
              <a:t>5</a:t>
            </a:fld>
            <a:endParaRPr lang="en-US"/>
          </a:p>
        </p:txBody>
      </p:sp>
    </p:spTree>
    <p:extLst>
      <p:ext uri="{BB962C8B-B14F-4D97-AF65-F5344CB8AC3E}">
        <p14:creationId xmlns:p14="http://schemas.microsoft.com/office/powerpoint/2010/main" val="2269550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b="1" dirty="0">
                <a:solidFill>
                  <a:schemeClr val="bg1"/>
                </a:solidFill>
                <a:latin typeface="Arial" panose="020B0604020202020204" pitchFamily="34" charset="0"/>
              </a:rPr>
              <a:t>1. Đ</a:t>
            </a:r>
            <a:r>
              <a:rPr lang="vi-VN" altLang="en-US" sz="1200" b="1" dirty="0">
                <a:solidFill>
                  <a:schemeClr val="bg1"/>
                </a:solidFill>
                <a:latin typeface="+mn-lt"/>
              </a:rPr>
              <a:t>ặt trọng tâm vào con người và sự tương </a:t>
            </a:r>
            <a:r>
              <a:rPr lang="en-US" altLang="en-US" sz="1200" b="1" dirty="0" err="1">
                <a:solidFill>
                  <a:schemeClr val="bg1"/>
                </a:solidFill>
                <a:latin typeface="Arial" panose="020B0604020202020204" pitchFamily="34" charset="0"/>
              </a:rPr>
              <a:t>tác</a:t>
            </a:r>
            <a:r>
              <a:rPr lang="vi-VN" altLang="en-US" sz="1200" b="1" dirty="0">
                <a:solidFill>
                  <a:schemeClr val="bg1"/>
                </a:solidFill>
                <a:latin typeface="+mn-lt"/>
              </a:rPr>
              <a:t> giữa những thành viên trong nhóm</a:t>
            </a:r>
            <a:r>
              <a:rPr lang="en-US" altLang="en-US" sz="1200" b="1" dirty="0">
                <a:solidFill>
                  <a:schemeClr val="bg1"/>
                </a:solidFill>
                <a:latin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chemeClr val="bg1"/>
                </a:solidFill>
                <a:latin typeface="+mn-lt"/>
              </a:rPr>
              <a:t>2. </a:t>
            </a:r>
            <a:r>
              <a:rPr lang="vi-VN" sz="1200" b="1" dirty="0">
                <a:solidFill>
                  <a:schemeClr val="bg1"/>
                </a:solidFill>
                <a:latin typeface="+mn-lt"/>
              </a:rPr>
              <a:t>Ý tưởng là chỉ viết những gì mà mọi người cần đọc.</a:t>
            </a:r>
            <a:r>
              <a:rPr lang="en-US" sz="1200" b="1" dirty="0">
                <a:solidFill>
                  <a:schemeClr val="bg1"/>
                </a:solidFill>
                <a:latin typeface="+mn-lt"/>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b="1" dirty="0">
                <a:solidFill>
                  <a:schemeClr val="bg1"/>
                </a:solidFill>
                <a:latin typeface="Arial" panose="020B0604020202020204" pitchFamily="34" charset="0"/>
              </a:rPr>
              <a:t>3. </a:t>
            </a:r>
            <a:r>
              <a:rPr lang="en-US" altLang="en-US" sz="1200" b="1" dirty="0" err="1">
                <a:solidFill>
                  <a:schemeClr val="bg1"/>
                </a:solidFill>
                <a:latin typeface="Arial" panose="020B0604020202020204" pitchFamily="34" charset="0"/>
              </a:rPr>
              <a:t>Hiểu</a:t>
            </a:r>
            <a:r>
              <a:rPr lang="en-US" altLang="en-US" sz="1200" b="1" dirty="0">
                <a:solidFill>
                  <a:schemeClr val="bg1"/>
                </a:solidFill>
                <a:latin typeface="Arial" panose="020B0604020202020204" pitchFamily="34" charset="0"/>
              </a:rPr>
              <a:t> </a:t>
            </a:r>
            <a:r>
              <a:rPr lang="en-US" altLang="en-US" sz="1200" b="1" dirty="0" err="1">
                <a:solidFill>
                  <a:schemeClr val="bg1"/>
                </a:solidFill>
                <a:latin typeface="Arial" panose="020B0604020202020204" pitchFamily="34" charset="0"/>
              </a:rPr>
              <a:t>điều</a:t>
            </a:r>
            <a:r>
              <a:rPr lang="en-US" altLang="en-US" sz="1200" b="1" dirty="0">
                <a:solidFill>
                  <a:schemeClr val="bg1"/>
                </a:solidFill>
                <a:latin typeface="Arial" panose="020B0604020202020204" pitchFamily="34" charset="0"/>
              </a:rPr>
              <a:t> </a:t>
            </a:r>
            <a:r>
              <a:rPr lang="en-US" altLang="en-US" sz="1200" b="1" dirty="0" err="1">
                <a:solidFill>
                  <a:schemeClr val="bg1"/>
                </a:solidFill>
                <a:latin typeface="Arial" panose="020B0604020202020204" pitchFamily="34" charset="0"/>
              </a:rPr>
              <a:t>khách</a:t>
            </a:r>
            <a:r>
              <a:rPr lang="en-US" altLang="en-US" sz="1200" b="1" dirty="0">
                <a:solidFill>
                  <a:schemeClr val="bg1"/>
                </a:solidFill>
                <a:latin typeface="Arial" panose="020B0604020202020204" pitchFamily="34" charset="0"/>
              </a:rPr>
              <a:t> </a:t>
            </a:r>
            <a:r>
              <a:rPr lang="en-US" altLang="en-US" sz="1200" b="1" dirty="0" err="1">
                <a:solidFill>
                  <a:schemeClr val="bg1"/>
                </a:solidFill>
                <a:latin typeface="Arial" panose="020B0604020202020204" pitchFamily="34" charset="0"/>
              </a:rPr>
              <a:t>hàng</a:t>
            </a:r>
            <a:r>
              <a:rPr lang="en-US" altLang="en-US" sz="1200" b="1" dirty="0">
                <a:solidFill>
                  <a:schemeClr val="bg1"/>
                </a:solidFill>
                <a:latin typeface="Arial" panose="020B0604020202020204" pitchFamily="34" charset="0"/>
              </a:rPr>
              <a:t> </a:t>
            </a:r>
            <a:r>
              <a:rPr lang="en-US" altLang="en-US" sz="1200" b="1" dirty="0" err="1">
                <a:solidFill>
                  <a:schemeClr val="bg1"/>
                </a:solidFill>
                <a:latin typeface="Arial" panose="020B0604020202020204" pitchFamily="34" charset="0"/>
              </a:rPr>
              <a:t>muốn</a:t>
            </a:r>
            <a:r>
              <a:rPr lang="en-US" altLang="en-US" sz="1200" b="1" dirty="0">
                <a:solidFill>
                  <a:schemeClr val="bg1"/>
                </a:solidFill>
                <a:latin typeface="Arial" panose="020B0604020202020204" pitchFamily="34" charset="0"/>
              </a:rPr>
              <a:t> </a:t>
            </a:r>
            <a:r>
              <a:rPr lang="en-US" altLang="en-US" sz="1200" b="1" dirty="0" err="1">
                <a:solidFill>
                  <a:schemeClr val="bg1"/>
                </a:solidFill>
                <a:latin typeface="Arial" panose="020B0604020202020204" pitchFamily="34" charset="0"/>
              </a:rPr>
              <a:t>và</a:t>
            </a:r>
            <a:r>
              <a:rPr lang="en-US" altLang="en-US" sz="1200" b="1" dirty="0">
                <a:solidFill>
                  <a:schemeClr val="bg1"/>
                </a:solidFill>
                <a:latin typeface="Arial" panose="020B0604020202020204" pitchFamily="34" charset="0"/>
              </a:rPr>
              <a:t> </a:t>
            </a:r>
            <a:r>
              <a:rPr lang="en-US" altLang="en-US" sz="1200" b="1" dirty="0" err="1">
                <a:solidFill>
                  <a:schemeClr val="bg1"/>
                </a:solidFill>
                <a:latin typeface="Arial" panose="020B0604020202020204" pitchFamily="34" charset="0"/>
              </a:rPr>
              <a:t>cần</a:t>
            </a:r>
            <a:endParaRPr lang="en-US" altLang="en-US" sz="1200" b="1" dirty="0">
              <a:solidFill>
                <a:schemeClr val="bg1"/>
              </a:solidFill>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chemeClr val="bg1"/>
                </a:solidFill>
                <a:latin typeface="+mn-lt"/>
              </a:rPr>
              <a:t>4. </a:t>
            </a:r>
            <a:r>
              <a:rPr lang="vi-VN" sz="1200" b="1" dirty="0">
                <a:solidFill>
                  <a:schemeClr val="bg1"/>
                </a:solidFill>
                <a:latin typeface="+mn-lt"/>
              </a:rPr>
              <a:t>Agile không khuyến khích cho sự thay đổi nhưng khuyến khích chúng ta tập thích nghi với thay đổi.</a:t>
            </a:r>
            <a:endParaRPr lang="en-US" sz="1200" b="1" dirty="0">
              <a:solidFill>
                <a:schemeClr val="bg1"/>
              </a:solidFill>
              <a:latin typeface="+mn-lt"/>
            </a:endParaRPr>
          </a:p>
          <a:p>
            <a:endParaRPr lang="en-US" dirty="0"/>
          </a:p>
        </p:txBody>
      </p:sp>
      <p:sp>
        <p:nvSpPr>
          <p:cNvPr id="4" name="Footer Placeholder 3"/>
          <p:cNvSpPr>
            <a:spLocks noGrp="1"/>
          </p:cNvSpPr>
          <p:nvPr>
            <p:ph type="ftr" sz="quarter" idx="10"/>
          </p:nvPr>
        </p:nvSpPr>
        <p:spPr/>
        <p:txBody>
          <a:bodyPr/>
          <a:lstStyle/>
          <a:p>
            <a:r>
              <a:rPr lang="en-US"/>
              <a:t>Agile</a:t>
            </a:r>
          </a:p>
        </p:txBody>
      </p:sp>
      <p:sp>
        <p:nvSpPr>
          <p:cNvPr id="5" name="Slide Number Placeholder 4"/>
          <p:cNvSpPr>
            <a:spLocks noGrp="1"/>
          </p:cNvSpPr>
          <p:nvPr>
            <p:ph type="sldNum" sz="quarter" idx="11"/>
          </p:nvPr>
        </p:nvSpPr>
        <p:spPr/>
        <p:txBody>
          <a:bodyPr/>
          <a:lstStyle/>
          <a:p>
            <a:fld id="{1B8C64A5-D650-4327-9F2A-BC91A90693FB}" type="slidenum">
              <a:rPr lang="en-US" smtClean="0"/>
              <a:t>6</a:t>
            </a:fld>
            <a:endParaRPr lang="en-US"/>
          </a:p>
        </p:txBody>
      </p:sp>
    </p:spTree>
    <p:extLst>
      <p:ext uri="{BB962C8B-B14F-4D97-AF65-F5344CB8AC3E}">
        <p14:creationId xmlns:p14="http://schemas.microsoft.com/office/powerpoint/2010/main" val="12696790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2253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5F48514D-F63F-4BAC-AB05-71C787474C50}" type="slidenum">
              <a:rPr lang="en-US" altLang="en-US" smtClean="0"/>
              <a:pPr/>
              <a:t>10</a:t>
            </a:fld>
            <a:endParaRPr lang="en-US" altLang="en-US"/>
          </a:p>
        </p:txBody>
      </p:sp>
    </p:spTree>
    <p:extLst>
      <p:ext uri="{BB962C8B-B14F-4D97-AF65-F5344CB8AC3E}">
        <p14:creationId xmlns:p14="http://schemas.microsoft.com/office/powerpoint/2010/main" val="8151481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245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1DAC6B9C-BE09-429E-A0FC-63FCA0FFA71A}" type="slidenum">
              <a:rPr lang="en-US" altLang="en-US" smtClean="0"/>
              <a:pPr/>
              <a:t>11</a:t>
            </a:fld>
            <a:endParaRPr lang="en-US" altLang="en-US"/>
          </a:p>
        </p:txBody>
      </p:sp>
    </p:spTree>
    <p:extLst>
      <p:ext uri="{BB962C8B-B14F-4D97-AF65-F5344CB8AC3E}">
        <p14:creationId xmlns:p14="http://schemas.microsoft.com/office/powerpoint/2010/main" val="38109102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Các</a:t>
            </a:r>
            <a:r>
              <a:rPr lang="en-US" dirty="0"/>
              <a:t> </a:t>
            </a:r>
            <a:r>
              <a:rPr lang="en-US" dirty="0" err="1"/>
              <a:t>lý</a:t>
            </a:r>
            <a:r>
              <a:rPr lang="en-US" dirty="0"/>
              <a:t> do </a:t>
            </a:r>
            <a:r>
              <a:rPr lang="en-US" dirty="0" err="1"/>
              <a:t>trên</a:t>
            </a:r>
            <a:r>
              <a:rPr lang="en-US" dirty="0"/>
              <a:t> </a:t>
            </a:r>
            <a:r>
              <a:rPr lang="en-US" dirty="0" err="1"/>
              <a:t>giải</a:t>
            </a:r>
            <a:r>
              <a:rPr lang="en-US" dirty="0"/>
              <a:t> </a:t>
            </a:r>
            <a:r>
              <a:rPr lang="en-US" dirty="0" err="1"/>
              <a:t>đáp</a:t>
            </a:r>
            <a:r>
              <a:rPr lang="en-US" dirty="0"/>
              <a:t> đ</a:t>
            </a:r>
            <a:r>
              <a:rPr lang="vi-VN" dirty="0"/>
              <a:t>ư</a:t>
            </a:r>
            <a:r>
              <a:rPr lang="en-US" dirty="0" err="1"/>
              <a:t>ợc</a:t>
            </a:r>
            <a:r>
              <a:rPr lang="en-US" dirty="0"/>
              <a:t> </a:t>
            </a:r>
            <a:r>
              <a:rPr lang="en-US" dirty="0" err="1"/>
              <a:t>thắc</a:t>
            </a:r>
            <a:r>
              <a:rPr lang="en-US" dirty="0"/>
              <a:t> </a:t>
            </a:r>
            <a:r>
              <a:rPr lang="en-US" dirty="0" err="1"/>
              <a:t>mắc</a:t>
            </a:r>
            <a:r>
              <a:rPr lang="en-US" dirty="0"/>
              <a:t> </a:t>
            </a:r>
            <a:r>
              <a:rPr lang="en-US" dirty="0" err="1"/>
              <a:t>tại</a:t>
            </a:r>
            <a:r>
              <a:rPr lang="en-US" dirty="0"/>
              <a:t> </a:t>
            </a:r>
            <a:r>
              <a:rPr lang="en-US" dirty="0" err="1"/>
              <a:t>sao</a:t>
            </a:r>
            <a:r>
              <a:rPr lang="en-US" dirty="0"/>
              <a:t> </a:t>
            </a:r>
            <a:r>
              <a:rPr lang="en-US" dirty="0" err="1"/>
              <a:t>không</a:t>
            </a:r>
            <a:r>
              <a:rPr lang="en-US" dirty="0"/>
              <a:t> </a:t>
            </a:r>
            <a:r>
              <a:rPr lang="en-US" dirty="0" err="1"/>
              <a:t>nhắc</a:t>
            </a:r>
            <a:r>
              <a:rPr lang="en-US" dirty="0"/>
              <a:t> </a:t>
            </a:r>
            <a:r>
              <a:rPr lang="en-US" dirty="0" err="1"/>
              <a:t>đến</a:t>
            </a:r>
            <a:r>
              <a:rPr lang="en-US" dirty="0"/>
              <a:t> deadline </a:t>
            </a:r>
            <a:r>
              <a:rPr lang="en-US" dirty="0" err="1"/>
              <a:t>trong</a:t>
            </a:r>
            <a:r>
              <a:rPr lang="en-US" dirty="0"/>
              <a:t> Scrum. </a:t>
            </a:r>
            <a:r>
              <a:rPr lang="en-US" dirty="0" err="1"/>
              <a:t>Vì</a:t>
            </a:r>
            <a:r>
              <a:rPr lang="en-US" dirty="0"/>
              <a:t> </a:t>
            </a:r>
            <a:r>
              <a:rPr lang="en-US" dirty="0" err="1"/>
              <a:t>bản</a:t>
            </a:r>
            <a:r>
              <a:rPr lang="en-US" dirty="0"/>
              <a:t> </a:t>
            </a:r>
            <a:r>
              <a:rPr lang="en-US" dirty="0" err="1"/>
              <a:t>thân</a:t>
            </a:r>
            <a:r>
              <a:rPr lang="en-US" dirty="0"/>
              <a:t> product </a:t>
            </a:r>
            <a:r>
              <a:rPr lang="en-US" dirty="0" err="1"/>
              <a:t>của</a:t>
            </a:r>
            <a:r>
              <a:rPr lang="en-US" dirty="0"/>
              <a:t> </a:t>
            </a:r>
            <a:r>
              <a:rPr lang="en-US" dirty="0" err="1"/>
              <a:t>chúng</a:t>
            </a:r>
            <a:r>
              <a:rPr lang="en-US" dirty="0"/>
              <a:t> ta </a:t>
            </a:r>
            <a:r>
              <a:rPr lang="en-US" dirty="0" err="1"/>
              <a:t>luôn</a:t>
            </a:r>
            <a:r>
              <a:rPr lang="en-US" dirty="0"/>
              <a:t> </a:t>
            </a:r>
            <a:r>
              <a:rPr lang="en-US" dirty="0" err="1"/>
              <a:t>muốn</a:t>
            </a:r>
            <a:r>
              <a:rPr lang="en-US" dirty="0"/>
              <a:t> </a:t>
            </a:r>
            <a:r>
              <a:rPr lang="en-US" dirty="0" err="1"/>
              <a:t>thay</a:t>
            </a:r>
            <a:r>
              <a:rPr lang="en-US" dirty="0"/>
              <a:t> </a:t>
            </a:r>
            <a:r>
              <a:rPr lang="en-US" dirty="0" err="1"/>
              <a:t>đổi</a:t>
            </a:r>
            <a:r>
              <a:rPr lang="en-US" dirty="0"/>
              <a:t> </a:t>
            </a:r>
            <a:r>
              <a:rPr lang="en-US" dirty="0" err="1"/>
              <a:t>và</a:t>
            </a:r>
            <a:r>
              <a:rPr lang="en-US" dirty="0"/>
              <a:t> </a:t>
            </a:r>
            <a:r>
              <a:rPr lang="en-US" dirty="0" err="1"/>
              <a:t>muốn</a:t>
            </a:r>
            <a:r>
              <a:rPr lang="en-US" dirty="0"/>
              <a:t> đ</a:t>
            </a:r>
            <a:r>
              <a:rPr lang="vi-VN" dirty="0"/>
              <a:t>ư</a:t>
            </a:r>
            <a:r>
              <a:rPr lang="en-US" dirty="0" err="1"/>
              <a:t>ợc</a:t>
            </a:r>
            <a:r>
              <a:rPr lang="en-US" dirty="0"/>
              <a:t> </a:t>
            </a:r>
            <a:r>
              <a:rPr lang="en-US" dirty="0" err="1"/>
              <a:t>tung</a:t>
            </a:r>
            <a:r>
              <a:rPr lang="en-US" dirty="0"/>
              <a:t> </a:t>
            </a:r>
            <a:r>
              <a:rPr lang="en-US" dirty="0" err="1"/>
              <a:t>ra</a:t>
            </a:r>
            <a:r>
              <a:rPr lang="en-US" dirty="0"/>
              <a:t> </a:t>
            </a:r>
            <a:r>
              <a:rPr lang="en-US" dirty="0" err="1"/>
              <a:t>thị</a:t>
            </a:r>
            <a:r>
              <a:rPr lang="en-US" dirty="0"/>
              <a:t> </a:t>
            </a:r>
            <a:r>
              <a:rPr lang="en-US" dirty="0" err="1"/>
              <a:t>tr</a:t>
            </a:r>
            <a:r>
              <a:rPr lang="vi-VN" dirty="0"/>
              <a:t>ư</a:t>
            </a:r>
            <a:r>
              <a:rPr lang="en-US" dirty="0" err="1"/>
              <a:t>ờng</a:t>
            </a:r>
            <a:r>
              <a:rPr lang="en-US" dirty="0"/>
              <a:t> </a:t>
            </a:r>
            <a:r>
              <a:rPr lang="en-US" dirty="0" err="1"/>
              <a:t>càng</a:t>
            </a:r>
            <a:r>
              <a:rPr lang="en-US" dirty="0"/>
              <a:t> </a:t>
            </a:r>
            <a:r>
              <a:rPr lang="en-US" dirty="0" err="1"/>
              <a:t>sớm</a:t>
            </a:r>
            <a:r>
              <a:rPr lang="en-US" dirty="0"/>
              <a:t> </a:t>
            </a:r>
            <a:r>
              <a:rPr lang="en-US" dirty="0" err="1"/>
              <a:t>càng</a:t>
            </a:r>
            <a:r>
              <a:rPr lang="en-US" dirty="0"/>
              <a:t> </a:t>
            </a:r>
            <a:r>
              <a:rPr lang="en-US" dirty="0" err="1"/>
              <a:t>tốt</a:t>
            </a:r>
            <a:r>
              <a:rPr lang="en-US" dirty="0"/>
              <a:t> </a:t>
            </a:r>
            <a:r>
              <a:rPr lang="en-US" dirty="0" err="1"/>
              <a:t>để</a:t>
            </a:r>
            <a:r>
              <a:rPr lang="en-US" dirty="0"/>
              <a:t> </a:t>
            </a:r>
            <a:r>
              <a:rPr lang="en-US" dirty="0" err="1"/>
              <a:t>chiếm</a:t>
            </a:r>
            <a:r>
              <a:rPr lang="en-US" dirty="0"/>
              <a:t> </a:t>
            </a:r>
            <a:r>
              <a:rPr lang="vi-VN" dirty="0"/>
              <a:t>ư</a:t>
            </a:r>
            <a:r>
              <a:rPr lang="en-US" dirty="0"/>
              <a:t>u </a:t>
            </a:r>
            <a:r>
              <a:rPr lang="en-US" dirty="0" err="1"/>
              <a:t>thế</a:t>
            </a:r>
            <a:r>
              <a:rPr lang="en-US" dirty="0"/>
              <a:t> </a:t>
            </a:r>
            <a:r>
              <a:rPr lang="en-US" dirty="0" err="1"/>
              <a:t>và</a:t>
            </a:r>
            <a:r>
              <a:rPr lang="en-US" dirty="0"/>
              <a:t> </a:t>
            </a:r>
            <a:r>
              <a:rPr lang="en-US" dirty="0" err="1"/>
              <a:t>tiếp</a:t>
            </a:r>
            <a:r>
              <a:rPr lang="en-US" dirty="0"/>
              <a:t> </a:t>
            </a:r>
            <a:r>
              <a:rPr lang="en-US" dirty="0" err="1"/>
              <a:t>tục</a:t>
            </a:r>
            <a:r>
              <a:rPr lang="en-US" dirty="0"/>
              <a:t> </a:t>
            </a:r>
            <a:r>
              <a:rPr lang="en-US" dirty="0" err="1"/>
              <a:t>phát</a:t>
            </a:r>
            <a:r>
              <a:rPr lang="en-US" dirty="0"/>
              <a:t> </a:t>
            </a:r>
            <a:r>
              <a:rPr lang="en-US" dirty="0" err="1"/>
              <a:t>triển</a:t>
            </a:r>
            <a:r>
              <a:rPr lang="en-US" dirty="0"/>
              <a:t> </a:t>
            </a:r>
            <a:r>
              <a:rPr lang="en-US" dirty="0" err="1"/>
              <a:t>về</a:t>
            </a:r>
            <a:r>
              <a:rPr lang="en-US" dirty="0"/>
              <a:t> </a:t>
            </a:r>
            <a:r>
              <a:rPr lang="en-US" dirty="0" err="1"/>
              <a:t>sau</a:t>
            </a:r>
            <a:r>
              <a:rPr lang="en-US" dirty="0"/>
              <a:t> </a:t>
            </a:r>
            <a:r>
              <a:rPr lang="en-US" dirty="0" err="1"/>
              <a:t>chứ</a:t>
            </a:r>
            <a:r>
              <a:rPr lang="en-US" dirty="0"/>
              <a:t> </a:t>
            </a:r>
            <a:r>
              <a:rPr lang="en-US" dirty="0" err="1"/>
              <a:t>không</a:t>
            </a:r>
            <a:r>
              <a:rPr lang="en-US" dirty="0"/>
              <a:t> </a:t>
            </a:r>
            <a:r>
              <a:rPr lang="en-US" dirty="0" err="1"/>
              <a:t>có</a:t>
            </a:r>
            <a:r>
              <a:rPr lang="en-US" dirty="0"/>
              <a:t> </a:t>
            </a:r>
            <a:r>
              <a:rPr lang="en-US" dirty="0" err="1"/>
              <a:t>đích</a:t>
            </a:r>
            <a:r>
              <a:rPr lang="en-US" dirty="0"/>
              <a:t> </a:t>
            </a:r>
            <a:r>
              <a:rPr lang="en-US" dirty="0" err="1"/>
              <a:t>sẵn</a:t>
            </a:r>
            <a:r>
              <a:rPr lang="en-US" dirty="0"/>
              <a:t>. </a:t>
            </a:r>
            <a:r>
              <a:rPr lang="en-US" dirty="0" err="1"/>
              <a:t>Vì</a:t>
            </a:r>
            <a:r>
              <a:rPr lang="en-US" dirty="0"/>
              <a:t> </a:t>
            </a:r>
            <a:r>
              <a:rPr lang="en-US" dirty="0" err="1"/>
              <a:t>vậy</a:t>
            </a:r>
            <a:r>
              <a:rPr lang="en-US" dirty="0"/>
              <a:t> </a:t>
            </a:r>
            <a:r>
              <a:rPr lang="en-US" dirty="0" err="1"/>
              <a:t>không</a:t>
            </a:r>
            <a:r>
              <a:rPr lang="en-US" dirty="0"/>
              <a:t> </a:t>
            </a:r>
            <a:r>
              <a:rPr lang="en-US" dirty="0" err="1"/>
              <a:t>có</a:t>
            </a:r>
            <a:r>
              <a:rPr lang="en-US" dirty="0"/>
              <a:t> </a:t>
            </a:r>
            <a:r>
              <a:rPr lang="en-US" dirty="0" err="1"/>
              <a:t>khái</a:t>
            </a:r>
            <a:r>
              <a:rPr lang="en-US" dirty="0"/>
              <a:t> </a:t>
            </a:r>
            <a:r>
              <a:rPr lang="en-US" dirty="0" err="1"/>
              <a:t>niệm</a:t>
            </a:r>
            <a:r>
              <a:rPr lang="en-US" dirty="0"/>
              <a:t> deadline.</a:t>
            </a:r>
          </a:p>
        </p:txBody>
      </p:sp>
      <p:sp>
        <p:nvSpPr>
          <p:cNvPr id="4" name="Footer Placeholder 3"/>
          <p:cNvSpPr>
            <a:spLocks noGrp="1"/>
          </p:cNvSpPr>
          <p:nvPr>
            <p:ph type="ftr" sz="quarter" idx="10"/>
          </p:nvPr>
        </p:nvSpPr>
        <p:spPr/>
        <p:txBody>
          <a:bodyPr/>
          <a:lstStyle/>
          <a:p>
            <a:r>
              <a:rPr lang="en-US"/>
              <a:t>Agile</a:t>
            </a:r>
          </a:p>
        </p:txBody>
      </p:sp>
      <p:sp>
        <p:nvSpPr>
          <p:cNvPr id="5" name="Slide Number Placeholder 4"/>
          <p:cNvSpPr>
            <a:spLocks noGrp="1"/>
          </p:cNvSpPr>
          <p:nvPr>
            <p:ph type="sldNum" sz="quarter" idx="11"/>
          </p:nvPr>
        </p:nvSpPr>
        <p:spPr/>
        <p:txBody>
          <a:bodyPr/>
          <a:lstStyle/>
          <a:p>
            <a:fld id="{1B8C64A5-D650-4327-9F2A-BC91A90693FB}" type="slidenum">
              <a:rPr lang="en-US" smtClean="0"/>
              <a:t>34</a:t>
            </a:fld>
            <a:endParaRPr lang="en-US"/>
          </a:p>
        </p:txBody>
      </p:sp>
    </p:spTree>
    <p:extLst>
      <p:ext uri="{BB962C8B-B14F-4D97-AF65-F5344CB8AC3E}">
        <p14:creationId xmlns:p14="http://schemas.microsoft.com/office/powerpoint/2010/main" val="18185998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45801EF-B6BD-4FD9-AA18-B711A347C2BF}"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6" name="Slide Number Placeholder 5"/>
          <p:cNvSpPr>
            <a:spLocks noGrp="1"/>
          </p:cNvSpPr>
          <p:nvPr>
            <p:ph type="sldNum" sz="quarter" idx="12"/>
          </p:nvPr>
        </p:nvSpPr>
        <p:spPr/>
        <p:txBody>
          <a:bodyPr/>
          <a:lstStyle/>
          <a:p>
            <a:fld id="{D5F31205-A90B-46C4-A47A-DA84C3BA75BD}" type="slidenum">
              <a:rPr lang="en-US" smtClean="0"/>
              <a:t>‹#›</a:t>
            </a:fld>
            <a:endParaRPr lang="en-US"/>
          </a:p>
        </p:txBody>
      </p:sp>
    </p:spTree>
    <p:extLst>
      <p:ext uri="{BB962C8B-B14F-4D97-AF65-F5344CB8AC3E}">
        <p14:creationId xmlns:p14="http://schemas.microsoft.com/office/powerpoint/2010/main" val="40658583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55DA5E-7E37-4F4D-BE7A-D40F14189CF8}"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6" name="Slide Number Placeholder 5"/>
          <p:cNvSpPr>
            <a:spLocks noGrp="1"/>
          </p:cNvSpPr>
          <p:nvPr>
            <p:ph type="sldNum" sz="quarter" idx="12"/>
          </p:nvPr>
        </p:nvSpPr>
        <p:spPr/>
        <p:txBody>
          <a:bodyPr/>
          <a:lstStyle/>
          <a:p>
            <a:fld id="{D5F31205-A90B-46C4-A47A-DA84C3BA75BD}" type="slidenum">
              <a:rPr lang="en-US" smtClean="0"/>
              <a:t>‹#›</a:t>
            </a:fld>
            <a:endParaRPr lang="en-US"/>
          </a:p>
        </p:txBody>
      </p:sp>
    </p:spTree>
    <p:extLst>
      <p:ext uri="{BB962C8B-B14F-4D97-AF65-F5344CB8AC3E}">
        <p14:creationId xmlns:p14="http://schemas.microsoft.com/office/powerpoint/2010/main" val="20237468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28EE9DC-434D-4A76-8AE4-49F8D18DE04A}"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6" name="Slide Number Placeholder 5"/>
          <p:cNvSpPr>
            <a:spLocks noGrp="1"/>
          </p:cNvSpPr>
          <p:nvPr>
            <p:ph type="sldNum" sz="quarter" idx="12"/>
          </p:nvPr>
        </p:nvSpPr>
        <p:spPr/>
        <p:txBody>
          <a:bodyPr/>
          <a:lstStyle/>
          <a:p>
            <a:fld id="{D5F31205-A90B-46C4-A47A-DA84C3BA75BD}" type="slidenum">
              <a:rPr lang="en-US" smtClean="0"/>
              <a:t>‹#›</a:t>
            </a:fld>
            <a:endParaRPr lang="en-US"/>
          </a:p>
        </p:txBody>
      </p:sp>
    </p:spTree>
    <p:extLst>
      <p:ext uri="{BB962C8B-B14F-4D97-AF65-F5344CB8AC3E}">
        <p14:creationId xmlns:p14="http://schemas.microsoft.com/office/powerpoint/2010/main" val="1057960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6" name="Slide Number Placeholder 5"/>
          <p:cNvSpPr>
            <a:spLocks noGrp="1"/>
          </p:cNvSpPr>
          <p:nvPr>
            <p:ph type="sldNum" sz="quarter" idx="12"/>
          </p:nvPr>
        </p:nvSpPr>
        <p:spPr/>
        <p:txBody>
          <a:bodyPr/>
          <a:lstStyle/>
          <a:p>
            <a:fld id="{D5F31205-A90B-46C4-A47A-DA84C3BA75BD}" type="slidenum">
              <a:rPr lang="en-US" smtClean="0"/>
              <a:t>‹#›</a:t>
            </a:fld>
            <a:endParaRPr lang="en-US"/>
          </a:p>
        </p:txBody>
      </p:sp>
    </p:spTree>
    <p:extLst>
      <p:ext uri="{BB962C8B-B14F-4D97-AF65-F5344CB8AC3E}">
        <p14:creationId xmlns:p14="http://schemas.microsoft.com/office/powerpoint/2010/main" val="1923774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3067DB5-05D2-41B0-926E-15BB28397B15}"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6" name="Slide Number Placeholder 5"/>
          <p:cNvSpPr>
            <a:spLocks noGrp="1"/>
          </p:cNvSpPr>
          <p:nvPr>
            <p:ph type="sldNum" sz="quarter" idx="12"/>
          </p:nvPr>
        </p:nvSpPr>
        <p:spPr/>
        <p:txBody>
          <a:bodyPr/>
          <a:lstStyle/>
          <a:p>
            <a:fld id="{D5F31205-A90B-46C4-A47A-DA84C3BA75BD}" type="slidenum">
              <a:rPr lang="en-US" smtClean="0"/>
              <a:t>‹#›</a:t>
            </a:fld>
            <a:endParaRPr lang="en-US"/>
          </a:p>
        </p:txBody>
      </p:sp>
    </p:spTree>
    <p:extLst>
      <p:ext uri="{BB962C8B-B14F-4D97-AF65-F5344CB8AC3E}">
        <p14:creationId xmlns:p14="http://schemas.microsoft.com/office/powerpoint/2010/main" val="235121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053CBFC-E330-4A78-AD3E-38BAA4ECB53F}" type="datetime1">
              <a:rPr lang="vi-VN" smtClean="0"/>
              <a:t>29/05/2018</a:t>
            </a:fld>
            <a:endParaRPr lang="en-US"/>
          </a:p>
        </p:txBody>
      </p:sp>
      <p:sp>
        <p:nvSpPr>
          <p:cNvPr id="6" name="Footer Placeholder 5"/>
          <p:cNvSpPr>
            <a:spLocks noGrp="1"/>
          </p:cNvSpPr>
          <p:nvPr>
            <p:ph type="ftr" sz="quarter" idx="11"/>
          </p:nvPr>
        </p:nvSpPr>
        <p:spPr/>
        <p:txBody>
          <a:bodyPr/>
          <a:lstStyle/>
          <a:p>
            <a:r>
              <a:rPr lang="en-US"/>
              <a:t>Agile - Scrum</a:t>
            </a:r>
          </a:p>
        </p:txBody>
      </p:sp>
      <p:sp>
        <p:nvSpPr>
          <p:cNvPr id="7" name="Slide Number Placeholder 6"/>
          <p:cNvSpPr>
            <a:spLocks noGrp="1"/>
          </p:cNvSpPr>
          <p:nvPr>
            <p:ph type="sldNum" sz="quarter" idx="12"/>
          </p:nvPr>
        </p:nvSpPr>
        <p:spPr/>
        <p:txBody>
          <a:bodyPr/>
          <a:lstStyle/>
          <a:p>
            <a:fld id="{D5F31205-A90B-46C4-A47A-DA84C3BA75BD}" type="slidenum">
              <a:rPr lang="en-US" smtClean="0"/>
              <a:t>‹#›</a:t>
            </a:fld>
            <a:endParaRPr lang="en-US"/>
          </a:p>
        </p:txBody>
      </p:sp>
    </p:spTree>
    <p:extLst>
      <p:ext uri="{BB962C8B-B14F-4D97-AF65-F5344CB8AC3E}">
        <p14:creationId xmlns:p14="http://schemas.microsoft.com/office/powerpoint/2010/main" val="725275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37B7A67-584B-47DC-8C50-4FCD7FCA805D}" type="datetime1">
              <a:rPr lang="vi-VN" smtClean="0"/>
              <a:t>29/05/2018</a:t>
            </a:fld>
            <a:endParaRPr lang="en-US"/>
          </a:p>
        </p:txBody>
      </p:sp>
      <p:sp>
        <p:nvSpPr>
          <p:cNvPr id="8" name="Footer Placeholder 7"/>
          <p:cNvSpPr>
            <a:spLocks noGrp="1"/>
          </p:cNvSpPr>
          <p:nvPr>
            <p:ph type="ftr" sz="quarter" idx="11"/>
          </p:nvPr>
        </p:nvSpPr>
        <p:spPr/>
        <p:txBody>
          <a:bodyPr/>
          <a:lstStyle/>
          <a:p>
            <a:r>
              <a:rPr lang="en-US"/>
              <a:t>Agile - Scrum</a:t>
            </a:r>
          </a:p>
        </p:txBody>
      </p:sp>
      <p:sp>
        <p:nvSpPr>
          <p:cNvPr id="9" name="Slide Number Placeholder 8"/>
          <p:cNvSpPr>
            <a:spLocks noGrp="1"/>
          </p:cNvSpPr>
          <p:nvPr>
            <p:ph type="sldNum" sz="quarter" idx="12"/>
          </p:nvPr>
        </p:nvSpPr>
        <p:spPr/>
        <p:txBody>
          <a:bodyPr/>
          <a:lstStyle/>
          <a:p>
            <a:fld id="{D5F31205-A90B-46C4-A47A-DA84C3BA75BD}" type="slidenum">
              <a:rPr lang="en-US" smtClean="0"/>
              <a:t>‹#›</a:t>
            </a:fld>
            <a:endParaRPr lang="en-US"/>
          </a:p>
        </p:txBody>
      </p:sp>
    </p:spTree>
    <p:extLst>
      <p:ext uri="{BB962C8B-B14F-4D97-AF65-F5344CB8AC3E}">
        <p14:creationId xmlns:p14="http://schemas.microsoft.com/office/powerpoint/2010/main" val="29251690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5D6289-935D-4BC7-8CA7-6F2E394A0BE8}" type="datetime1">
              <a:rPr lang="vi-VN" smtClean="0"/>
              <a:t>29/05/2018</a:t>
            </a:fld>
            <a:endParaRPr lang="en-US"/>
          </a:p>
        </p:txBody>
      </p:sp>
      <p:sp>
        <p:nvSpPr>
          <p:cNvPr id="4" name="Footer Placeholder 3"/>
          <p:cNvSpPr>
            <a:spLocks noGrp="1"/>
          </p:cNvSpPr>
          <p:nvPr>
            <p:ph type="ftr" sz="quarter" idx="11"/>
          </p:nvPr>
        </p:nvSpPr>
        <p:spPr/>
        <p:txBody>
          <a:bodyPr/>
          <a:lstStyle/>
          <a:p>
            <a:r>
              <a:rPr lang="en-US"/>
              <a:t>Agile - Scrum</a:t>
            </a:r>
          </a:p>
        </p:txBody>
      </p:sp>
      <p:sp>
        <p:nvSpPr>
          <p:cNvPr id="5" name="Slide Number Placeholder 4"/>
          <p:cNvSpPr>
            <a:spLocks noGrp="1"/>
          </p:cNvSpPr>
          <p:nvPr>
            <p:ph type="sldNum" sz="quarter" idx="12"/>
          </p:nvPr>
        </p:nvSpPr>
        <p:spPr/>
        <p:txBody>
          <a:bodyPr/>
          <a:lstStyle/>
          <a:p>
            <a:fld id="{D5F31205-A90B-46C4-A47A-DA84C3BA75BD}" type="slidenum">
              <a:rPr lang="en-US" smtClean="0"/>
              <a:t>‹#›</a:t>
            </a:fld>
            <a:endParaRPr lang="en-US"/>
          </a:p>
        </p:txBody>
      </p:sp>
    </p:spTree>
    <p:extLst>
      <p:ext uri="{BB962C8B-B14F-4D97-AF65-F5344CB8AC3E}">
        <p14:creationId xmlns:p14="http://schemas.microsoft.com/office/powerpoint/2010/main" val="576558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5FFDC8-4D4D-4A5C-B5CF-C0794CDF4FD8}" type="datetime1">
              <a:rPr lang="vi-VN" smtClean="0"/>
              <a:t>29/05/2018</a:t>
            </a:fld>
            <a:endParaRPr lang="en-US"/>
          </a:p>
        </p:txBody>
      </p:sp>
      <p:sp>
        <p:nvSpPr>
          <p:cNvPr id="3" name="Footer Placeholder 2"/>
          <p:cNvSpPr>
            <a:spLocks noGrp="1"/>
          </p:cNvSpPr>
          <p:nvPr>
            <p:ph type="ftr" sz="quarter" idx="11"/>
          </p:nvPr>
        </p:nvSpPr>
        <p:spPr/>
        <p:txBody>
          <a:bodyPr/>
          <a:lstStyle/>
          <a:p>
            <a:r>
              <a:rPr lang="en-US"/>
              <a:t>Agile - Scrum</a:t>
            </a:r>
          </a:p>
        </p:txBody>
      </p:sp>
      <p:sp>
        <p:nvSpPr>
          <p:cNvPr id="4" name="Slide Number Placeholder 3"/>
          <p:cNvSpPr>
            <a:spLocks noGrp="1"/>
          </p:cNvSpPr>
          <p:nvPr>
            <p:ph type="sldNum" sz="quarter" idx="12"/>
          </p:nvPr>
        </p:nvSpPr>
        <p:spPr/>
        <p:txBody>
          <a:bodyPr/>
          <a:lstStyle/>
          <a:p>
            <a:fld id="{D5F31205-A90B-46C4-A47A-DA84C3BA75BD}" type="slidenum">
              <a:rPr lang="en-US" smtClean="0"/>
              <a:t>‹#›</a:t>
            </a:fld>
            <a:endParaRPr lang="en-US"/>
          </a:p>
        </p:txBody>
      </p:sp>
    </p:spTree>
    <p:extLst>
      <p:ext uri="{BB962C8B-B14F-4D97-AF65-F5344CB8AC3E}">
        <p14:creationId xmlns:p14="http://schemas.microsoft.com/office/powerpoint/2010/main" val="727537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1D25BEC-4E25-43FF-A486-A308DB19A646}" type="datetime1">
              <a:rPr lang="vi-VN" smtClean="0"/>
              <a:t>29/05/2018</a:t>
            </a:fld>
            <a:endParaRPr lang="en-US"/>
          </a:p>
        </p:txBody>
      </p:sp>
      <p:sp>
        <p:nvSpPr>
          <p:cNvPr id="6" name="Footer Placeholder 5"/>
          <p:cNvSpPr>
            <a:spLocks noGrp="1"/>
          </p:cNvSpPr>
          <p:nvPr>
            <p:ph type="ftr" sz="quarter" idx="11"/>
          </p:nvPr>
        </p:nvSpPr>
        <p:spPr/>
        <p:txBody>
          <a:bodyPr/>
          <a:lstStyle/>
          <a:p>
            <a:r>
              <a:rPr lang="en-US"/>
              <a:t>Agile - Scrum</a:t>
            </a:r>
          </a:p>
        </p:txBody>
      </p:sp>
      <p:sp>
        <p:nvSpPr>
          <p:cNvPr id="7" name="Slide Number Placeholder 6"/>
          <p:cNvSpPr>
            <a:spLocks noGrp="1"/>
          </p:cNvSpPr>
          <p:nvPr>
            <p:ph type="sldNum" sz="quarter" idx="12"/>
          </p:nvPr>
        </p:nvSpPr>
        <p:spPr/>
        <p:txBody>
          <a:bodyPr/>
          <a:lstStyle/>
          <a:p>
            <a:fld id="{D5F31205-A90B-46C4-A47A-DA84C3BA75BD}" type="slidenum">
              <a:rPr lang="en-US" smtClean="0"/>
              <a:t>‹#›</a:t>
            </a:fld>
            <a:endParaRPr lang="en-US"/>
          </a:p>
        </p:txBody>
      </p:sp>
    </p:spTree>
    <p:extLst>
      <p:ext uri="{BB962C8B-B14F-4D97-AF65-F5344CB8AC3E}">
        <p14:creationId xmlns:p14="http://schemas.microsoft.com/office/powerpoint/2010/main" val="2203984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86114E-3495-4FBB-A846-F58895BC45BC}" type="datetime1">
              <a:rPr lang="vi-VN" smtClean="0"/>
              <a:t>29/05/2018</a:t>
            </a:fld>
            <a:endParaRPr lang="en-US"/>
          </a:p>
        </p:txBody>
      </p:sp>
      <p:sp>
        <p:nvSpPr>
          <p:cNvPr id="6" name="Footer Placeholder 5"/>
          <p:cNvSpPr>
            <a:spLocks noGrp="1"/>
          </p:cNvSpPr>
          <p:nvPr>
            <p:ph type="ftr" sz="quarter" idx="11"/>
          </p:nvPr>
        </p:nvSpPr>
        <p:spPr/>
        <p:txBody>
          <a:bodyPr/>
          <a:lstStyle/>
          <a:p>
            <a:r>
              <a:rPr lang="en-US"/>
              <a:t>Agile - Scrum</a:t>
            </a:r>
          </a:p>
        </p:txBody>
      </p:sp>
      <p:sp>
        <p:nvSpPr>
          <p:cNvPr id="7" name="Slide Number Placeholder 6"/>
          <p:cNvSpPr>
            <a:spLocks noGrp="1"/>
          </p:cNvSpPr>
          <p:nvPr>
            <p:ph type="sldNum" sz="quarter" idx="12"/>
          </p:nvPr>
        </p:nvSpPr>
        <p:spPr/>
        <p:txBody>
          <a:bodyPr/>
          <a:lstStyle/>
          <a:p>
            <a:fld id="{D5F31205-A90B-46C4-A47A-DA84C3BA75BD}" type="slidenum">
              <a:rPr lang="en-US" smtClean="0"/>
              <a:t>‹#›</a:t>
            </a:fld>
            <a:endParaRPr lang="en-US"/>
          </a:p>
        </p:txBody>
      </p:sp>
    </p:spTree>
    <p:extLst>
      <p:ext uri="{BB962C8B-B14F-4D97-AF65-F5344CB8AC3E}">
        <p14:creationId xmlns:p14="http://schemas.microsoft.com/office/powerpoint/2010/main" val="3381003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575413-6468-4483-8F90-09EA883E622D}" type="datetime1">
              <a:rPr lang="vi-VN" smtClean="0"/>
              <a:t>29/05/2018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Agile - Scrum</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F31205-A90B-46C4-A47A-DA84C3BA75BD}" type="slidenum">
              <a:rPr lang="en-US" smtClean="0"/>
              <a:t>‹#›</a:t>
            </a:fld>
            <a:endParaRPr lang="en-US"/>
          </a:p>
        </p:txBody>
      </p:sp>
    </p:spTree>
    <p:extLst>
      <p:ext uri="{BB962C8B-B14F-4D97-AF65-F5344CB8AC3E}">
        <p14:creationId xmlns:p14="http://schemas.microsoft.com/office/powerpoint/2010/main" val="11673393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hyperlink" Target="http://ealingrugby.co.uk/wp-content/uploads/2014/01/DSC3282.jpg" TargetMode="External"/><Relationship Id="rId3" Type="http://schemas.openxmlformats.org/officeDocument/2006/relationships/hyperlink" Target="https://www.scrum.org/" TargetMode="External"/><Relationship Id="rId7" Type="http://schemas.openxmlformats.org/officeDocument/2006/relationships/hyperlink" Target="http://brodzinski.com/wp-content/uploads/iceberg.png" TargetMode="External"/><Relationship Id="rId2" Type="http://schemas.openxmlformats.org/officeDocument/2006/relationships/hyperlink" Target="http://agilemanifesto.org/" TargetMode="External"/><Relationship Id="rId1" Type="http://schemas.openxmlformats.org/officeDocument/2006/relationships/slideLayout" Target="../slideLayouts/slideLayout2.xml"/><Relationship Id="rId6" Type="http://schemas.openxmlformats.org/officeDocument/2006/relationships/hyperlink" Target="https://upload.wikimedia.org/wikipedia/commons/6/69/Pair_Programming_3.jpg" TargetMode="External"/><Relationship Id="rId5" Type="http://schemas.openxmlformats.org/officeDocument/2006/relationships/hyperlink" Target="http://engineeredautomation.com/img/programming.jpg" TargetMode="External"/><Relationship Id="rId10" Type="http://schemas.openxmlformats.org/officeDocument/2006/relationships/hyperlink" Target="https://i1.wp.com/www.nguoi-viet.com/wp-content/uploads/2016/11/Trump-Anmung-01.jpg" TargetMode="External"/><Relationship Id="rId4" Type="http://schemas.openxmlformats.org/officeDocument/2006/relationships/hyperlink" Target="http://hocvienagile.com/" TargetMode="External"/><Relationship Id="rId9" Type="http://schemas.openxmlformats.org/officeDocument/2006/relationships/hyperlink" Target="http://scrumprimer.org/overview/anime_scrum_overview_green.png" TargetMode="External"/></Relationships>
</file>

<file path=ppt/slides/_rels/slide3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p:cNvSpPr>
            <a:spLocks noGrp="1"/>
          </p:cNvSpPr>
          <p:nvPr>
            <p:ph type="ctrTitle"/>
          </p:nvPr>
        </p:nvSpPr>
        <p:spPr>
          <a:xfrm>
            <a:off x="3048000" y="3644347"/>
            <a:ext cx="9144000" cy="949739"/>
          </a:xfrm>
          <a:solidFill>
            <a:schemeClr val="accent1">
              <a:lumMod val="60000"/>
              <a:lumOff val="40000"/>
            </a:schemeClr>
          </a:solidFill>
        </p:spPr>
        <p:txBody>
          <a:bodyPr/>
          <a:lstStyle/>
          <a:p>
            <a:r>
              <a:rPr lang="en-US" dirty="0"/>
              <a:t>Agile - Scrum</a:t>
            </a:r>
          </a:p>
        </p:txBody>
      </p:sp>
      <p:sp>
        <p:nvSpPr>
          <p:cNvPr id="9" name="TextBox 8"/>
          <p:cNvSpPr txBox="1"/>
          <p:nvPr/>
        </p:nvSpPr>
        <p:spPr>
          <a:xfrm>
            <a:off x="1325218" y="2694081"/>
            <a:ext cx="2729948" cy="830997"/>
          </a:xfrm>
          <a:prstGeom prst="rect">
            <a:avLst/>
          </a:prstGeom>
          <a:solidFill>
            <a:schemeClr val="accent1">
              <a:lumMod val="20000"/>
              <a:lumOff val="80000"/>
            </a:schemeClr>
          </a:solidFill>
        </p:spPr>
        <p:txBody>
          <a:bodyPr wrap="square" rtlCol="0">
            <a:spAutoFit/>
          </a:bodyPr>
          <a:lstStyle/>
          <a:p>
            <a:r>
              <a:rPr lang="en-US" sz="4800" dirty="0">
                <a:latin typeface="Segoe UI Semilight" panose="020B0402040204020203" pitchFamily="34" charset="0"/>
                <a:cs typeface="Segoe UI Semilight" panose="020B0402040204020203" pitchFamily="34" charset="0"/>
              </a:rPr>
              <a:t>SE104.I23</a:t>
            </a:r>
          </a:p>
        </p:txBody>
      </p:sp>
    </p:spTree>
    <p:extLst>
      <p:ext uri="{BB962C8B-B14F-4D97-AF65-F5344CB8AC3E}">
        <p14:creationId xmlns:p14="http://schemas.microsoft.com/office/powerpoint/2010/main" val="3800726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6" name="Group 7"/>
          <p:cNvGrpSpPr>
            <a:grpSpLocks/>
          </p:cNvGrpSpPr>
          <p:nvPr/>
        </p:nvGrpSpPr>
        <p:grpSpPr bwMode="auto">
          <a:xfrm>
            <a:off x="1927226" y="1697038"/>
            <a:ext cx="2359025" cy="3636962"/>
            <a:chOff x="457200" y="1239996"/>
            <a:chExt cx="2177144" cy="2804886"/>
          </a:xfrm>
        </p:grpSpPr>
        <p:sp>
          <p:nvSpPr>
            <p:cNvPr id="4" name="Rectangle 3"/>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57" name="Rectangle 56"/>
            <p:cNvSpPr/>
            <p:nvPr/>
          </p:nvSpPr>
          <p:spPr>
            <a:xfrm>
              <a:off x="536316" y="1293865"/>
              <a:ext cx="2018913" cy="2694698"/>
            </a:xfrm>
            <a:prstGeom prst="rect">
              <a:avLst/>
            </a:prstGeom>
            <a:noFill/>
            <a:ln w="19050">
              <a:solidFill>
                <a:schemeClr val="accent2">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21507" name="Group 6"/>
          <p:cNvGrpSpPr>
            <a:grpSpLocks/>
          </p:cNvGrpSpPr>
          <p:nvPr/>
        </p:nvGrpSpPr>
        <p:grpSpPr bwMode="auto">
          <a:xfrm flipV="1">
            <a:off x="1800225" y="1870075"/>
            <a:ext cx="2101850" cy="738188"/>
            <a:chOff x="4763053" y="2429435"/>
            <a:chExt cx="2840865" cy="833718"/>
          </a:xfrm>
        </p:grpSpPr>
        <p:sp>
          <p:nvSpPr>
            <p:cNvPr id="55" name="Freeform 54"/>
            <p:cNvSpPr/>
            <p:nvPr/>
          </p:nvSpPr>
          <p:spPr bwMode="gray">
            <a:xfrm>
              <a:off x="4770794"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p>
          </p:txBody>
        </p:sp>
        <p:sp>
          <p:nvSpPr>
            <p:cNvPr id="56" name="Pie 55"/>
            <p:cNvSpPr/>
            <p:nvPr/>
          </p:nvSpPr>
          <p:spPr bwMode="gray">
            <a:xfrm>
              <a:off x="4763053" y="3083859"/>
              <a:ext cx="304685" cy="179294"/>
            </a:xfrm>
            <a:prstGeom prst="pie">
              <a:avLst>
                <a:gd name="adj1" fmla="val 5429925"/>
                <a:gd name="adj2" fmla="val 1620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grpSp>
        <p:nvGrpSpPr>
          <p:cNvPr id="21508" name="Group 57"/>
          <p:cNvGrpSpPr>
            <a:grpSpLocks/>
          </p:cNvGrpSpPr>
          <p:nvPr/>
        </p:nvGrpSpPr>
        <p:grpSpPr bwMode="auto">
          <a:xfrm>
            <a:off x="4913314" y="1697038"/>
            <a:ext cx="2359025" cy="3636962"/>
            <a:chOff x="457200" y="1239996"/>
            <a:chExt cx="2177144" cy="2804886"/>
          </a:xfrm>
        </p:grpSpPr>
        <p:sp>
          <p:nvSpPr>
            <p:cNvPr id="59" name="Rectangle 58"/>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60" name="Rectangle 59"/>
            <p:cNvSpPr/>
            <p:nvPr/>
          </p:nvSpPr>
          <p:spPr>
            <a:xfrm>
              <a:off x="536316" y="1293865"/>
              <a:ext cx="2018913" cy="2694698"/>
            </a:xfrm>
            <a:prstGeom prst="rect">
              <a:avLst/>
            </a:prstGeom>
            <a:noFill/>
            <a:ln w="19050">
              <a:solidFill>
                <a:schemeClr val="accent1">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21509" name="Group 60"/>
          <p:cNvGrpSpPr>
            <a:grpSpLocks/>
          </p:cNvGrpSpPr>
          <p:nvPr/>
        </p:nvGrpSpPr>
        <p:grpSpPr bwMode="auto">
          <a:xfrm flipV="1">
            <a:off x="4800600" y="1870075"/>
            <a:ext cx="2101850" cy="738188"/>
            <a:chOff x="4782670" y="2429435"/>
            <a:chExt cx="2840865" cy="833718"/>
          </a:xfrm>
        </p:grpSpPr>
        <p:sp>
          <p:nvSpPr>
            <p:cNvPr id="64" name="Freeform 63"/>
            <p:cNvSpPr/>
            <p:nvPr/>
          </p:nvSpPr>
          <p:spPr bwMode="gray">
            <a:xfrm>
              <a:off x="4790411"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eaLnBrk="1" hangingPunct="1">
                <a:defRPr/>
              </a:pPr>
              <a:endParaRPr lang="en-US" dirty="0"/>
            </a:p>
          </p:txBody>
        </p:sp>
        <p:sp>
          <p:nvSpPr>
            <p:cNvPr id="65" name="Pie 64"/>
            <p:cNvSpPr/>
            <p:nvPr/>
          </p:nvSpPr>
          <p:spPr bwMode="gray">
            <a:xfrm>
              <a:off x="4782670" y="3083859"/>
              <a:ext cx="304685" cy="179294"/>
            </a:xfrm>
            <a:prstGeom prst="pie">
              <a:avLst>
                <a:gd name="adj1" fmla="val 5429925"/>
                <a:gd name="adj2" fmla="val 1620000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grpSp>
        <p:nvGrpSpPr>
          <p:cNvPr id="21510" name="Group 71"/>
          <p:cNvGrpSpPr>
            <a:grpSpLocks/>
          </p:cNvGrpSpPr>
          <p:nvPr/>
        </p:nvGrpSpPr>
        <p:grpSpPr bwMode="auto">
          <a:xfrm>
            <a:off x="7885114" y="1697038"/>
            <a:ext cx="2359025" cy="3636962"/>
            <a:chOff x="457200" y="1239996"/>
            <a:chExt cx="2177144" cy="2804886"/>
          </a:xfrm>
        </p:grpSpPr>
        <p:sp>
          <p:nvSpPr>
            <p:cNvPr id="73" name="Rectangle 72"/>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75" name="Rectangle 74"/>
            <p:cNvSpPr/>
            <p:nvPr/>
          </p:nvSpPr>
          <p:spPr>
            <a:xfrm>
              <a:off x="536316" y="1293865"/>
              <a:ext cx="2018913" cy="2694698"/>
            </a:xfrm>
            <a:prstGeom prst="rect">
              <a:avLst/>
            </a:prstGeom>
            <a:noFill/>
            <a:ln w="19050">
              <a:solidFill>
                <a:schemeClr val="accent4">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21511" name="Group 75"/>
          <p:cNvGrpSpPr>
            <a:grpSpLocks/>
          </p:cNvGrpSpPr>
          <p:nvPr/>
        </p:nvGrpSpPr>
        <p:grpSpPr bwMode="auto">
          <a:xfrm flipV="1">
            <a:off x="7772400" y="1870075"/>
            <a:ext cx="2101850" cy="738188"/>
            <a:chOff x="4782670" y="2429435"/>
            <a:chExt cx="2840865" cy="833718"/>
          </a:xfrm>
        </p:grpSpPr>
        <p:sp>
          <p:nvSpPr>
            <p:cNvPr id="77" name="Freeform 76"/>
            <p:cNvSpPr/>
            <p:nvPr/>
          </p:nvSpPr>
          <p:spPr bwMode="gray">
            <a:xfrm>
              <a:off x="4790411"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eaLnBrk="1" hangingPunct="1">
                <a:defRPr/>
              </a:pPr>
              <a:endParaRPr lang="en-US" dirty="0"/>
            </a:p>
          </p:txBody>
        </p:sp>
        <p:sp>
          <p:nvSpPr>
            <p:cNvPr id="78" name="Pie 77"/>
            <p:cNvSpPr/>
            <p:nvPr/>
          </p:nvSpPr>
          <p:spPr bwMode="gray">
            <a:xfrm>
              <a:off x="4782670" y="3083859"/>
              <a:ext cx="304685" cy="179294"/>
            </a:xfrm>
            <a:prstGeom prst="pie">
              <a:avLst>
                <a:gd name="adj1" fmla="val 5429925"/>
                <a:gd name="adj2" fmla="val 1620000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sp>
        <p:nvSpPr>
          <p:cNvPr id="21512" name="Rectangle 79"/>
          <p:cNvSpPr>
            <a:spLocks noChangeArrowheads="1"/>
          </p:cNvSpPr>
          <p:nvPr/>
        </p:nvSpPr>
        <p:spPr bwMode="auto">
          <a:xfrm>
            <a:off x="2114551" y="3332164"/>
            <a:ext cx="20859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vi-VN" altLang="en-US" sz="1600"/>
              <a:t>Phần mềm chạy được là thước đo chính của tiến độ</a:t>
            </a:r>
          </a:p>
          <a:p>
            <a:pPr>
              <a:spcBef>
                <a:spcPct val="0"/>
              </a:spcBef>
              <a:buFontTx/>
              <a:buNone/>
            </a:pPr>
            <a:endParaRPr lang="en-US" altLang="en-US" sz="1600"/>
          </a:p>
        </p:txBody>
      </p:sp>
      <p:sp>
        <p:nvSpPr>
          <p:cNvPr id="21513" name="Rectangle 82"/>
          <p:cNvSpPr>
            <a:spLocks noChangeArrowheads="1"/>
          </p:cNvSpPr>
          <p:nvPr/>
        </p:nvSpPr>
        <p:spPr bwMode="auto">
          <a:xfrm>
            <a:off x="4989513" y="3341688"/>
            <a:ext cx="2228850"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vi-VN" altLang="en-US" sz="1600"/>
              <a:t>Phát triển bền vững và duy trì được nhịp độ phát triển liên tục</a:t>
            </a:r>
          </a:p>
          <a:p>
            <a:pPr eaLnBrk="1" hangingPunct="1">
              <a:spcBef>
                <a:spcPct val="0"/>
              </a:spcBef>
              <a:buFontTx/>
              <a:buNone/>
            </a:pPr>
            <a:endParaRPr lang="en-US" altLang="en-US" sz="1600">
              <a:solidFill>
                <a:srgbClr val="4A4644"/>
              </a:solidFill>
              <a:latin typeface="Arial" panose="020B0604020202020204" pitchFamily="34" charset="0"/>
            </a:endParaRPr>
          </a:p>
        </p:txBody>
      </p:sp>
      <p:sp>
        <p:nvSpPr>
          <p:cNvPr id="11" name="TextBox 10"/>
          <p:cNvSpPr txBox="1"/>
          <p:nvPr/>
        </p:nvSpPr>
        <p:spPr>
          <a:xfrm>
            <a:off x="2014538" y="2127836"/>
            <a:ext cx="1846980"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NGUYÊN TẮC VII</a:t>
            </a:r>
            <a:endParaRPr lang="en-US" sz="1600" b="1" dirty="0">
              <a:solidFill>
                <a:schemeClr val="bg1"/>
              </a:solidFill>
              <a:effectLst>
                <a:outerShdw blurRad="38100" dist="38100" dir="2700000" algn="tl">
                  <a:srgbClr val="000000">
                    <a:alpha val="43137"/>
                  </a:srgbClr>
                </a:outerShdw>
              </a:effectLst>
              <a:latin typeface="Arial" pitchFamily="34" charset="0"/>
            </a:endParaRPr>
          </a:p>
        </p:txBody>
      </p:sp>
      <p:sp>
        <p:nvSpPr>
          <p:cNvPr id="85" name="TextBox 84"/>
          <p:cNvSpPr txBox="1"/>
          <p:nvPr/>
        </p:nvSpPr>
        <p:spPr>
          <a:xfrm>
            <a:off x="5000626" y="2127835"/>
            <a:ext cx="1904689"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NGUYÊN TẮC VIII</a:t>
            </a:r>
            <a:endParaRPr lang="en-US" sz="1600" b="1" dirty="0">
              <a:solidFill>
                <a:schemeClr val="bg1"/>
              </a:solidFill>
              <a:effectLst>
                <a:outerShdw blurRad="38100" dist="38100" dir="2700000" algn="tl">
                  <a:srgbClr val="000000">
                    <a:alpha val="43137"/>
                  </a:srgbClr>
                </a:outerShdw>
              </a:effectLst>
              <a:latin typeface="Arial" pitchFamily="34" charset="0"/>
            </a:endParaRPr>
          </a:p>
        </p:txBody>
      </p:sp>
      <p:sp>
        <p:nvSpPr>
          <p:cNvPr id="100" name="TextBox 99"/>
          <p:cNvSpPr txBox="1"/>
          <p:nvPr/>
        </p:nvSpPr>
        <p:spPr>
          <a:xfrm>
            <a:off x="7997825" y="2127836"/>
            <a:ext cx="1789272"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NGUYÊN TẮC IX</a:t>
            </a:r>
            <a:endParaRPr lang="en-US" sz="1600" b="1" dirty="0">
              <a:solidFill>
                <a:schemeClr val="bg1"/>
              </a:solidFill>
              <a:effectLst>
                <a:outerShdw blurRad="38100" dist="38100" dir="2700000" algn="tl">
                  <a:srgbClr val="000000">
                    <a:alpha val="43137"/>
                  </a:srgbClr>
                </a:outerShdw>
              </a:effectLst>
              <a:latin typeface="Arial" pitchFamily="34" charset="0"/>
            </a:endParaRPr>
          </a:p>
        </p:txBody>
      </p:sp>
      <p:sp>
        <p:nvSpPr>
          <p:cNvPr id="21517" name="Rectangle 1"/>
          <p:cNvSpPr>
            <a:spLocks noChangeArrowheads="1"/>
          </p:cNvSpPr>
          <p:nvPr/>
        </p:nvSpPr>
        <p:spPr bwMode="auto">
          <a:xfrm>
            <a:off x="8042276" y="3352800"/>
            <a:ext cx="23971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r>
              <a:rPr lang="en-US" altLang="en-US"/>
              <a:t>Liên tục quan tâm đến kĩ thuật và thiết kế để cải tiến sự linh hoạt</a:t>
            </a:r>
          </a:p>
        </p:txBody>
      </p:sp>
    </p:spTree>
    <p:extLst>
      <p:ext uri="{BB962C8B-B14F-4D97-AF65-F5344CB8AC3E}">
        <p14:creationId xmlns:p14="http://schemas.microsoft.com/office/powerpoint/2010/main" val="13718010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554" name="Group 7"/>
          <p:cNvGrpSpPr>
            <a:grpSpLocks/>
          </p:cNvGrpSpPr>
          <p:nvPr/>
        </p:nvGrpSpPr>
        <p:grpSpPr bwMode="auto">
          <a:xfrm>
            <a:off x="1927226" y="1697038"/>
            <a:ext cx="2359025" cy="3636962"/>
            <a:chOff x="457200" y="1239996"/>
            <a:chExt cx="2177144" cy="2804886"/>
          </a:xfrm>
        </p:grpSpPr>
        <p:sp>
          <p:nvSpPr>
            <p:cNvPr id="4" name="Rectangle 3"/>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57" name="Rectangle 56"/>
            <p:cNvSpPr/>
            <p:nvPr/>
          </p:nvSpPr>
          <p:spPr>
            <a:xfrm>
              <a:off x="536316" y="1293865"/>
              <a:ext cx="2018913" cy="2694698"/>
            </a:xfrm>
            <a:prstGeom prst="rect">
              <a:avLst/>
            </a:prstGeom>
            <a:noFill/>
            <a:ln w="19050">
              <a:solidFill>
                <a:schemeClr val="accent2">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23555" name="Group 6"/>
          <p:cNvGrpSpPr>
            <a:grpSpLocks/>
          </p:cNvGrpSpPr>
          <p:nvPr/>
        </p:nvGrpSpPr>
        <p:grpSpPr bwMode="auto">
          <a:xfrm flipV="1">
            <a:off x="1800225" y="1870075"/>
            <a:ext cx="2101850" cy="738188"/>
            <a:chOff x="4763053" y="2429435"/>
            <a:chExt cx="2840865" cy="833718"/>
          </a:xfrm>
        </p:grpSpPr>
        <p:sp>
          <p:nvSpPr>
            <p:cNvPr id="55" name="Freeform 54"/>
            <p:cNvSpPr/>
            <p:nvPr/>
          </p:nvSpPr>
          <p:spPr bwMode="gray">
            <a:xfrm>
              <a:off x="4770794"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gradFill flip="none" rotWithShape="1">
              <a:gsLst>
                <a:gs pos="0">
                  <a:schemeClr val="accent2">
                    <a:lumMod val="75000"/>
                  </a:schemeClr>
                </a:gs>
                <a:gs pos="69000">
                  <a:schemeClr val="accent2"/>
                </a:gs>
                <a:gs pos="100000">
                  <a:schemeClr val="accent2">
                    <a:lumMod val="60000"/>
                    <a:lumOff val="40000"/>
                  </a:schemeClr>
                </a:gs>
              </a:gsLst>
              <a:lin ang="0" scaled="1"/>
              <a:tileRect/>
            </a:gradFill>
            <a:ln>
              <a:noFill/>
            </a:ln>
            <a:effectLst/>
            <a:scene3d>
              <a:camera prst="orthographicFront">
                <a:rot lat="0" lon="0" rev="0"/>
              </a:camera>
              <a:lightRig rig="threePt" dir="t"/>
            </a:scene3d>
            <a:sp3d prstMaterial="plastic">
              <a:bevelT w="57150" h="57150"/>
            </a:sp3d>
          </p:spPr>
          <p:style>
            <a:lnRef idx="0">
              <a:schemeClr val="accent4"/>
            </a:lnRef>
            <a:fillRef idx="3">
              <a:schemeClr val="accent4"/>
            </a:fillRef>
            <a:effectRef idx="3">
              <a:schemeClr val="accent4"/>
            </a:effectRef>
            <a:fontRef idx="minor">
              <a:schemeClr val="lt1"/>
            </a:fontRef>
          </p:style>
          <p:txBody>
            <a:bodyPr anchor="ctr"/>
            <a:lstStyle/>
            <a:p>
              <a:pPr algn="ctr" eaLnBrk="1" hangingPunct="1">
                <a:defRPr/>
              </a:pPr>
              <a:endParaRPr lang="en-US" dirty="0"/>
            </a:p>
          </p:txBody>
        </p:sp>
        <p:sp>
          <p:nvSpPr>
            <p:cNvPr id="56" name="Pie 55"/>
            <p:cNvSpPr/>
            <p:nvPr/>
          </p:nvSpPr>
          <p:spPr bwMode="gray">
            <a:xfrm>
              <a:off x="4763053" y="3083859"/>
              <a:ext cx="304685" cy="179294"/>
            </a:xfrm>
            <a:prstGeom prst="pie">
              <a:avLst>
                <a:gd name="adj1" fmla="val 5429925"/>
                <a:gd name="adj2" fmla="val 1620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grpSp>
        <p:nvGrpSpPr>
          <p:cNvPr id="23556" name="Group 57"/>
          <p:cNvGrpSpPr>
            <a:grpSpLocks/>
          </p:cNvGrpSpPr>
          <p:nvPr/>
        </p:nvGrpSpPr>
        <p:grpSpPr bwMode="auto">
          <a:xfrm>
            <a:off x="4913314" y="1697038"/>
            <a:ext cx="2359025" cy="3636962"/>
            <a:chOff x="457200" y="1239996"/>
            <a:chExt cx="2177144" cy="2804886"/>
          </a:xfrm>
        </p:grpSpPr>
        <p:sp>
          <p:nvSpPr>
            <p:cNvPr id="59" name="Rectangle 58"/>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60" name="Rectangle 59"/>
            <p:cNvSpPr/>
            <p:nvPr/>
          </p:nvSpPr>
          <p:spPr>
            <a:xfrm>
              <a:off x="536316" y="1293865"/>
              <a:ext cx="2018913" cy="2694698"/>
            </a:xfrm>
            <a:prstGeom prst="rect">
              <a:avLst/>
            </a:prstGeom>
            <a:noFill/>
            <a:ln w="19050">
              <a:solidFill>
                <a:schemeClr val="accent1">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23557" name="Group 60"/>
          <p:cNvGrpSpPr>
            <a:grpSpLocks/>
          </p:cNvGrpSpPr>
          <p:nvPr/>
        </p:nvGrpSpPr>
        <p:grpSpPr bwMode="auto">
          <a:xfrm flipV="1">
            <a:off x="4800600" y="1870075"/>
            <a:ext cx="2101850" cy="738188"/>
            <a:chOff x="4782670" y="2429435"/>
            <a:chExt cx="2840865" cy="833718"/>
          </a:xfrm>
        </p:grpSpPr>
        <p:sp>
          <p:nvSpPr>
            <p:cNvPr id="64" name="Freeform 63"/>
            <p:cNvSpPr/>
            <p:nvPr/>
          </p:nvSpPr>
          <p:spPr bwMode="gray">
            <a:xfrm>
              <a:off x="4790411"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gradFill flip="none" rotWithShape="1">
              <a:gsLst>
                <a:gs pos="0">
                  <a:schemeClr val="accent1">
                    <a:lumMod val="75000"/>
                  </a:schemeClr>
                </a:gs>
                <a:gs pos="69000">
                  <a:schemeClr val="accent1"/>
                </a:gs>
                <a:gs pos="100000">
                  <a:schemeClr val="accent1">
                    <a:lumMod val="60000"/>
                    <a:lumOff val="40000"/>
                  </a:schemeClr>
                </a:gs>
              </a:gsLst>
              <a:lin ang="0" scaled="1"/>
              <a:tileRect/>
            </a:gradFill>
            <a:ln>
              <a:noFill/>
            </a:ln>
            <a:effectLst/>
            <a:scene3d>
              <a:camera prst="orthographicFront">
                <a:rot lat="0" lon="0" rev="0"/>
              </a:camera>
              <a:lightRig rig="threePt" dir="t"/>
            </a:scene3d>
            <a:sp3d prstMaterial="plastic">
              <a:bevelT w="57150" h="57150"/>
            </a:sp3d>
          </p:spPr>
          <p:style>
            <a:lnRef idx="0">
              <a:schemeClr val="accent4"/>
            </a:lnRef>
            <a:fillRef idx="3">
              <a:schemeClr val="accent4"/>
            </a:fillRef>
            <a:effectRef idx="3">
              <a:schemeClr val="accent4"/>
            </a:effectRef>
            <a:fontRef idx="minor">
              <a:schemeClr val="lt1"/>
            </a:fontRef>
          </p:style>
          <p:txBody>
            <a:bodyPr anchor="ctr"/>
            <a:lstStyle/>
            <a:p>
              <a:pPr algn="ctr" eaLnBrk="1" hangingPunct="1">
                <a:defRPr/>
              </a:pPr>
              <a:endParaRPr lang="en-US" dirty="0"/>
            </a:p>
          </p:txBody>
        </p:sp>
        <p:sp>
          <p:nvSpPr>
            <p:cNvPr id="65" name="Pie 64"/>
            <p:cNvSpPr/>
            <p:nvPr/>
          </p:nvSpPr>
          <p:spPr bwMode="gray">
            <a:xfrm>
              <a:off x="4782670" y="3083859"/>
              <a:ext cx="304685" cy="179294"/>
            </a:xfrm>
            <a:prstGeom prst="pie">
              <a:avLst>
                <a:gd name="adj1" fmla="val 5429925"/>
                <a:gd name="adj2" fmla="val 1620000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grpSp>
        <p:nvGrpSpPr>
          <p:cNvPr id="23558" name="Group 71"/>
          <p:cNvGrpSpPr>
            <a:grpSpLocks/>
          </p:cNvGrpSpPr>
          <p:nvPr/>
        </p:nvGrpSpPr>
        <p:grpSpPr bwMode="auto">
          <a:xfrm>
            <a:off x="7885114" y="1697038"/>
            <a:ext cx="2359025" cy="3636962"/>
            <a:chOff x="457200" y="1239996"/>
            <a:chExt cx="2177144" cy="2804886"/>
          </a:xfrm>
        </p:grpSpPr>
        <p:sp>
          <p:nvSpPr>
            <p:cNvPr id="73" name="Rectangle 72"/>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75" name="Rectangle 74"/>
            <p:cNvSpPr/>
            <p:nvPr/>
          </p:nvSpPr>
          <p:spPr>
            <a:xfrm>
              <a:off x="536316" y="1293865"/>
              <a:ext cx="2018913" cy="2694698"/>
            </a:xfrm>
            <a:prstGeom prst="rect">
              <a:avLst/>
            </a:prstGeom>
            <a:noFill/>
            <a:ln w="19050">
              <a:solidFill>
                <a:schemeClr val="accent4">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23559" name="Group 75"/>
          <p:cNvGrpSpPr>
            <a:grpSpLocks/>
          </p:cNvGrpSpPr>
          <p:nvPr/>
        </p:nvGrpSpPr>
        <p:grpSpPr bwMode="auto">
          <a:xfrm flipV="1">
            <a:off x="7772400" y="1870075"/>
            <a:ext cx="2101850" cy="738188"/>
            <a:chOff x="4782670" y="2429435"/>
            <a:chExt cx="2840865" cy="833718"/>
          </a:xfrm>
        </p:grpSpPr>
        <p:sp>
          <p:nvSpPr>
            <p:cNvPr id="77" name="Freeform 76"/>
            <p:cNvSpPr/>
            <p:nvPr/>
          </p:nvSpPr>
          <p:spPr bwMode="gray">
            <a:xfrm>
              <a:off x="4790411"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gradFill flip="none" rotWithShape="1">
              <a:gsLst>
                <a:gs pos="0">
                  <a:schemeClr val="accent4">
                    <a:lumMod val="75000"/>
                  </a:schemeClr>
                </a:gs>
                <a:gs pos="69000">
                  <a:schemeClr val="accent4"/>
                </a:gs>
                <a:gs pos="100000">
                  <a:schemeClr val="accent4">
                    <a:lumMod val="60000"/>
                    <a:lumOff val="40000"/>
                  </a:schemeClr>
                </a:gs>
              </a:gsLst>
              <a:lin ang="0" scaled="1"/>
              <a:tileRect/>
            </a:gradFill>
            <a:ln>
              <a:noFill/>
            </a:ln>
            <a:effectLst/>
            <a:scene3d>
              <a:camera prst="orthographicFront">
                <a:rot lat="0" lon="0" rev="0"/>
              </a:camera>
              <a:lightRig rig="threePt" dir="t"/>
            </a:scene3d>
            <a:sp3d prstMaterial="plastic">
              <a:bevelT w="57150" h="57150"/>
            </a:sp3d>
          </p:spPr>
          <p:style>
            <a:lnRef idx="0">
              <a:schemeClr val="accent4"/>
            </a:lnRef>
            <a:fillRef idx="3">
              <a:schemeClr val="accent4"/>
            </a:fillRef>
            <a:effectRef idx="3">
              <a:schemeClr val="accent4"/>
            </a:effectRef>
            <a:fontRef idx="minor">
              <a:schemeClr val="lt1"/>
            </a:fontRef>
          </p:style>
          <p:txBody>
            <a:bodyPr anchor="ctr"/>
            <a:lstStyle/>
            <a:p>
              <a:pPr algn="ctr" eaLnBrk="1" hangingPunct="1">
                <a:defRPr/>
              </a:pPr>
              <a:endParaRPr lang="en-US" dirty="0"/>
            </a:p>
          </p:txBody>
        </p:sp>
        <p:sp>
          <p:nvSpPr>
            <p:cNvPr id="78" name="Pie 77"/>
            <p:cNvSpPr/>
            <p:nvPr/>
          </p:nvSpPr>
          <p:spPr bwMode="gray">
            <a:xfrm>
              <a:off x="4782670" y="3083859"/>
              <a:ext cx="304685" cy="179294"/>
            </a:xfrm>
            <a:prstGeom prst="pie">
              <a:avLst>
                <a:gd name="adj1" fmla="val 5429925"/>
                <a:gd name="adj2" fmla="val 1620000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sp>
        <p:nvSpPr>
          <p:cNvPr id="23560" name="Rectangle 79"/>
          <p:cNvSpPr>
            <a:spLocks noChangeArrowheads="1"/>
          </p:cNvSpPr>
          <p:nvPr/>
        </p:nvSpPr>
        <p:spPr bwMode="auto">
          <a:xfrm>
            <a:off x="2114551" y="3208339"/>
            <a:ext cx="2085975"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vi-VN" altLang="en-US" sz="1600"/>
              <a:t>Sự đơn giản là cần thiết – nghệ thuật tối đa hóa lượng công việc chưa hoàn thành</a:t>
            </a:r>
          </a:p>
          <a:p>
            <a:pPr>
              <a:spcBef>
                <a:spcPct val="0"/>
              </a:spcBef>
              <a:buFontTx/>
              <a:buNone/>
            </a:pPr>
            <a:endParaRPr lang="en-US" altLang="en-US" sz="1600"/>
          </a:p>
        </p:txBody>
      </p:sp>
      <p:sp>
        <p:nvSpPr>
          <p:cNvPr id="23561" name="Rectangle 82"/>
          <p:cNvSpPr>
            <a:spLocks noChangeArrowheads="1"/>
          </p:cNvSpPr>
          <p:nvPr/>
        </p:nvSpPr>
        <p:spPr bwMode="auto">
          <a:xfrm>
            <a:off x="4995863" y="3229483"/>
            <a:ext cx="22288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600"/>
              <a:t>Nhóm tự tổ chức (self-organizing)</a:t>
            </a:r>
            <a:endParaRPr lang="en-US" altLang="en-US" sz="1600">
              <a:solidFill>
                <a:srgbClr val="4A4644"/>
              </a:solidFill>
              <a:latin typeface="Arial" panose="020B0604020202020204" pitchFamily="34" charset="0"/>
            </a:endParaRPr>
          </a:p>
        </p:txBody>
      </p:sp>
      <p:sp>
        <p:nvSpPr>
          <p:cNvPr id="11" name="TextBox 10"/>
          <p:cNvSpPr txBox="1"/>
          <p:nvPr/>
        </p:nvSpPr>
        <p:spPr>
          <a:xfrm>
            <a:off x="2014538" y="2127836"/>
            <a:ext cx="1731564"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NGUYÊN TẮC X</a:t>
            </a:r>
            <a:endParaRPr lang="en-US" sz="1600" b="1" dirty="0">
              <a:solidFill>
                <a:schemeClr val="bg1"/>
              </a:solidFill>
              <a:effectLst>
                <a:outerShdw blurRad="38100" dist="38100" dir="2700000" algn="tl">
                  <a:srgbClr val="000000">
                    <a:alpha val="43137"/>
                  </a:srgbClr>
                </a:outerShdw>
              </a:effectLst>
              <a:latin typeface="Arial" pitchFamily="34" charset="0"/>
            </a:endParaRPr>
          </a:p>
        </p:txBody>
      </p:sp>
      <p:sp>
        <p:nvSpPr>
          <p:cNvPr id="85" name="TextBox 84"/>
          <p:cNvSpPr txBox="1"/>
          <p:nvPr/>
        </p:nvSpPr>
        <p:spPr>
          <a:xfrm>
            <a:off x="5000625" y="2127836"/>
            <a:ext cx="1846980"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NGUYÊN TẮC XI</a:t>
            </a:r>
            <a:endParaRPr lang="en-US" sz="1600" b="1" dirty="0">
              <a:solidFill>
                <a:schemeClr val="bg1"/>
              </a:solidFill>
              <a:effectLst>
                <a:outerShdw blurRad="38100" dist="38100" dir="2700000" algn="tl">
                  <a:srgbClr val="000000">
                    <a:alpha val="43137"/>
                  </a:srgbClr>
                </a:outerShdw>
              </a:effectLst>
              <a:latin typeface="Arial" pitchFamily="34" charset="0"/>
            </a:endParaRPr>
          </a:p>
        </p:txBody>
      </p:sp>
      <p:sp>
        <p:nvSpPr>
          <p:cNvPr id="100" name="TextBox 99"/>
          <p:cNvSpPr txBox="1"/>
          <p:nvPr/>
        </p:nvSpPr>
        <p:spPr>
          <a:xfrm>
            <a:off x="7997825" y="2127836"/>
            <a:ext cx="1846980"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NGUYÊN TẮC XII</a:t>
            </a:r>
          </a:p>
        </p:txBody>
      </p:sp>
      <p:sp>
        <p:nvSpPr>
          <p:cNvPr id="2" name="Rectangle 1"/>
          <p:cNvSpPr/>
          <p:nvPr/>
        </p:nvSpPr>
        <p:spPr>
          <a:xfrm>
            <a:off x="8042276" y="3276601"/>
            <a:ext cx="2397125" cy="830263"/>
          </a:xfrm>
          <a:prstGeom prst="rect">
            <a:avLst/>
          </a:prstGeom>
        </p:spPr>
        <p:txBody>
          <a:bodyPr>
            <a:spAutoFit/>
          </a:bodyPr>
          <a:lstStyle/>
          <a:p>
            <a:pPr>
              <a:defRPr/>
            </a:pPr>
            <a:r>
              <a:rPr lang="vi-VN" sz="1600">
                <a:cs typeface="Calibri" panose="020F0502020204030204" pitchFamily="34" charset="0"/>
              </a:rPr>
              <a:t>Thích ứng thường xuyên với sự thay đổi</a:t>
            </a:r>
            <a:endParaRPr lang="en-US" sz="1600">
              <a:cs typeface="Calibri" panose="020F0502020204030204" pitchFamily="34" charset="0"/>
            </a:endParaRPr>
          </a:p>
          <a:p>
            <a:pPr>
              <a:defRPr/>
            </a:pPr>
            <a:endParaRPr lang="en-US" sz="1600" dirty="0">
              <a:cs typeface="Calibri" panose="020F0502020204030204" pitchFamily="34" charset="0"/>
            </a:endParaRPr>
          </a:p>
        </p:txBody>
      </p:sp>
    </p:spTree>
    <p:extLst>
      <p:ext uri="{BB962C8B-B14F-4D97-AF65-F5344CB8AC3E}">
        <p14:creationId xmlns:p14="http://schemas.microsoft.com/office/powerpoint/2010/main" val="4221765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2" name="Title 1"/>
          <p:cNvSpPr>
            <a:spLocks noGrp="1"/>
          </p:cNvSpPr>
          <p:nvPr>
            <p:ph type="ctrTitle"/>
          </p:nvPr>
        </p:nvSpPr>
        <p:spPr>
          <a:xfrm>
            <a:off x="3048000" y="4558747"/>
            <a:ext cx="9144000" cy="949739"/>
          </a:xfrm>
          <a:solidFill>
            <a:schemeClr val="accent6"/>
          </a:solidFill>
        </p:spPr>
        <p:txBody>
          <a:bodyPr/>
          <a:lstStyle/>
          <a:p>
            <a:r>
              <a:rPr lang="en-US" dirty="0"/>
              <a:t>Scrum</a:t>
            </a:r>
          </a:p>
        </p:txBody>
      </p:sp>
    </p:spTree>
    <p:extLst>
      <p:ext uri="{BB962C8B-B14F-4D97-AF65-F5344CB8AC3E}">
        <p14:creationId xmlns:p14="http://schemas.microsoft.com/office/powerpoint/2010/main" val="25801440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657600" y="1327153"/>
            <a:ext cx="4991100" cy="5105400"/>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a:p>
        </p:txBody>
      </p:sp>
      <p:grpSp>
        <p:nvGrpSpPr>
          <p:cNvPr id="6" name="Group 5"/>
          <p:cNvGrpSpPr>
            <a:grpSpLocks/>
          </p:cNvGrpSpPr>
          <p:nvPr/>
        </p:nvGrpSpPr>
        <p:grpSpPr bwMode="auto">
          <a:xfrm>
            <a:off x="3354389" y="1582740"/>
            <a:ext cx="4816475" cy="2076450"/>
            <a:chOff x="1868805" y="1760538"/>
            <a:chExt cx="5034914" cy="2172017"/>
          </a:xfrm>
        </p:grpSpPr>
        <p:sp>
          <p:nvSpPr>
            <p:cNvPr id="17" name="Oval 16"/>
            <p:cNvSpPr/>
            <p:nvPr/>
          </p:nvSpPr>
          <p:spPr>
            <a:xfrm>
              <a:off x="5169544" y="2102614"/>
              <a:ext cx="1734175" cy="1735289"/>
            </a:xfrm>
            <a:prstGeom prst="ellipse">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a:p>
          </p:txBody>
        </p:sp>
        <p:sp>
          <p:nvSpPr>
            <p:cNvPr id="18" name="Oval 17"/>
            <p:cNvSpPr/>
            <p:nvPr/>
          </p:nvSpPr>
          <p:spPr>
            <a:xfrm>
              <a:off x="5337154" y="2270332"/>
              <a:ext cx="1398955" cy="1399854"/>
            </a:xfrm>
            <a:prstGeom prst="ellipse">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dirty="0"/>
            </a:p>
          </p:txBody>
        </p:sp>
        <p:grpSp>
          <p:nvGrpSpPr>
            <p:cNvPr id="19" name="Group 18"/>
            <p:cNvGrpSpPr>
              <a:grpSpLocks/>
            </p:cNvGrpSpPr>
            <p:nvPr/>
          </p:nvGrpSpPr>
          <p:grpSpPr bwMode="auto">
            <a:xfrm>
              <a:off x="1868805" y="1760538"/>
              <a:ext cx="3657531" cy="2172017"/>
              <a:chOff x="1859280" y="1760538"/>
              <a:chExt cx="3657531" cy="2172017"/>
            </a:xfrm>
          </p:grpSpPr>
          <p:sp>
            <p:nvSpPr>
              <p:cNvPr id="20" name="Freeform 77"/>
              <p:cNvSpPr/>
              <p:nvPr/>
            </p:nvSpPr>
            <p:spPr>
              <a:xfrm>
                <a:off x="1859280" y="1760538"/>
                <a:ext cx="311985" cy="237461"/>
              </a:xfrm>
              <a:custGeom>
                <a:avLst/>
                <a:gdLst>
                  <a:gd name="connsiteX0" fmla="*/ 304800 w 311150"/>
                  <a:gd name="connsiteY0" fmla="*/ 0 h 234950"/>
                  <a:gd name="connsiteX1" fmla="*/ 0 w 311150"/>
                  <a:gd name="connsiteY1" fmla="*/ 149225 h 234950"/>
                  <a:gd name="connsiteX2" fmla="*/ 311150 w 311150"/>
                  <a:gd name="connsiteY2" fmla="*/ 234950 h 234950"/>
                  <a:gd name="connsiteX3" fmla="*/ 304800 w 311150"/>
                  <a:gd name="connsiteY3" fmla="*/ 0 h 234950"/>
                  <a:gd name="connsiteX0" fmla="*/ 295275 w 301625"/>
                  <a:gd name="connsiteY0" fmla="*/ 0 h 234950"/>
                  <a:gd name="connsiteX1" fmla="*/ 0 w 301625"/>
                  <a:gd name="connsiteY1" fmla="*/ 156369 h 234950"/>
                  <a:gd name="connsiteX2" fmla="*/ 301625 w 301625"/>
                  <a:gd name="connsiteY2" fmla="*/ 234950 h 234950"/>
                  <a:gd name="connsiteX3" fmla="*/ 295275 w 301625"/>
                  <a:gd name="connsiteY3" fmla="*/ 0 h 234950"/>
                  <a:gd name="connsiteX0" fmla="*/ 296127 w 302477"/>
                  <a:gd name="connsiteY0" fmla="*/ 0 h 234950"/>
                  <a:gd name="connsiteX1" fmla="*/ 852 w 302477"/>
                  <a:gd name="connsiteY1" fmla="*/ 156369 h 234950"/>
                  <a:gd name="connsiteX2" fmla="*/ 302477 w 302477"/>
                  <a:gd name="connsiteY2" fmla="*/ 234950 h 234950"/>
                  <a:gd name="connsiteX3" fmla="*/ 296127 w 302477"/>
                  <a:gd name="connsiteY3" fmla="*/ 0 h 234950"/>
                  <a:gd name="connsiteX0" fmla="*/ 296127 w 302477"/>
                  <a:gd name="connsiteY0" fmla="*/ 0 h 234950"/>
                  <a:gd name="connsiteX1" fmla="*/ 852 w 302477"/>
                  <a:gd name="connsiteY1" fmla="*/ 156369 h 234950"/>
                  <a:gd name="connsiteX2" fmla="*/ 302477 w 302477"/>
                  <a:gd name="connsiteY2" fmla="*/ 234950 h 234950"/>
                  <a:gd name="connsiteX3" fmla="*/ 296127 w 302477"/>
                  <a:gd name="connsiteY3" fmla="*/ 0 h 234950"/>
                  <a:gd name="connsiteX0" fmla="*/ 305652 w 305652"/>
                  <a:gd name="connsiteY0" fmla="*/ 0 h 239712"/>
                  <a:gd name="connsiteX1" fmla="*/ 852 w 305652"/>
                  <a:gd name="connsiteY1" fmla="*/ 161131 h 239712"/>
                  <a:gd name="connsiteX2" fmla="*/ 302477 w 305652"/>
                  <a:gd name="connsiteY2" fmla="*/ 239712 h 239712"/>
                  <a:gd name="connsiteX3" fmla="*/ 305652 w 305652"/>
                  <a:gd name="connsiteY3" fmla="*/ 0 h 239712"/>
                  <a:gd name="connsiteX0" fmla="*/ 305652 w 305652"/>
                  <a:gd name="connsiteY0" fmla="*/ 0 h 239712"/>
                  <a:gd name="connsiteX1" fmla="*/ 852 w 305652"/>
                  <a:gd name="connsiteY1" fmla="*/ 161131 h 239712"/>
                  <a:gd name="connsiteX2" fmla="*/ 302477 w 305652"/>
                  <a:gd name="connsiteY2" fmla="*/ 239712 h 239712"/>
                  <a:gd name="connsiteX3" fmla="*/ 305652 w 305652"/>
                  <a:gd name="connsiteY3" fmla="*/ 0 h 239712"/>
                  <a:gd name="connsiteX0" fmla="*/ 305627 w 309720"/>
                  <a:gd name="connsiteY0" fmla="*/ 0 h 237331"/>
                  <a:gd name="connsiteX1" fmla="*/ 827 w 309720"/>
                  <a:gd name="connsiteY1" fmla="*/ 161131 h 237331"/>
                  <a:gd name="connsiteX2" fmla="*/ 309596 w 309720"/>
                  <a:gd name="connsiteY2" fmla="*/ 237331 h 237331"/>
                  <a:gd name="connsiteX3" fmla="*/ 305627 w 309720"/>
                  <a:gd name="connsiteY3" fmla="*/ 0 h 237331"/>
                  <a:gd name="connsiteX0" fmla="*/ 305643 w 305643"/>
                  <a:gd name="connsiteY0" fmla="*/ 0 h 237331"/>
                  <a:gd name="connsiteX1" fmla="*/ 843 w 305643"/>
                  <a:gd name="connsiteY1" fmla="*/ 161131 h 237331"/>
                  <a:gd name="connsiteX2" fmla="*/ 304849 w 305643"/>
                  <a:gd name="connsiteY2" fmla="*/ 237331 h 237331"/>
                  <a:gd name="connsiteX3" fmla="*/ 305643 w 305643"/>
                  <a:gd name="connsiteY3" fmla="*/ 0 h 237331"/>
                  <a:gd name="connsiteX0" fmla="*/ 305805 w 305805"/>
                  <a:gd name="connsiteY0" fmla="*/ 0 h 237713"/>
                  <a:gd name="connsiteX1" fmla="*/ 1005 w 305805"/>
                  <a:gd name="connsiteY1" fmla="*/ 161131 h 237713"/>
                  <a:gd name="connsiteX2" fmla="*/ 305011 w 305805"/>
                  <a:gd name="connsiteY2" fmla="*/ 237331 h 237713"/>
                  <a:gd name="connsiteX3" fmla="*/ 305805 w 305805"/>
                  <a:gd name="connsiteY3" fmla="*/ 0 h 237713"/>
                  <a:gd name="connsiteX0" fmla="*/ 306764 w 306764"/>
                  <a:gd name="connsiteY0" fmla="*/ 0 h 237734"/>
                  <a:gd name="connsiteX1" fmla="*/ 1964 w 306764"/>
                  <a:gd name="connsiteY1" fmla="*/ 161131 h 237734"/>
                  <a:gd name="connsiteX2" fmla="*/ 305970 w 306764"/>
                  <a:gd name="connsiteY2" fmla="*/ 237331 h 237734"/>
                  <a:gd name="connsiteX3" fmla="*/ 306764 w 306764"/>
                  <a:gd name="connsiteY3" fmla="*/ 0 h 237734"/>
                </a:gdLst>
                <a:ahLst/>
                <a:cxnLst>
                  <a:cxn ang="0">
                    <a:pos x="connsiteX0" y="connsiteY0"/>
                  </a:cxn>
                  <a:cxn ang="0">
                    <a:pos x="connsiteX1" y="connsiteY1"/>
                  </a:cxn>
                  <a:cxn ang="0">
                    <a:pos x="connsiteX2" y="connsiteY2"/>
                  </a:cxn>
                  <a:cxn ang="0">
                    <a:pos x="connsiteX3" y="connsiteY3"/>
                  </a:cxn>
                </a:cxnLst>
                <a:rect l="l" t="t" r="r" b="b"/>
                <a:pathLst>
                  <a:path w="306764" h="237734">
                    <a:moveTo>
                      <a:pt x="306764" y="0"/>
                    </a:moveTo>
                    <a:cubicBezTo>
                      <a:pt x="258346" y="6879"/>
                      <a:pt x="21808" y="82815"/>
                      <a:pt x="1964" y="161131"/>
                    </a:cubicBezTo>
                    <a:cubicBezTo>
                      <a:pt x="-21319" y="203994"/>
                      <a:pt x="167328" y="242094"/>
                      <a:pt x="305970" y="237331"/>
                    </a:cubicBezTo>
                    <a:cubicBezTo>
                      <a:pt x="307028" y="157427"/>
                      <a:pt x="305706" y="79904"/>
                      <a:pt x="306764" y="0"/>
                    </a:cubicBezTo>
                    <a:close/>
                  </a:path>
                </a:pathLst>
              </a:custGeom>
              <a:gradFill flip="none" rotWithShape="1">
                <a:gsLst>
                  <a:gs pos="0">
                    <a:schemeClr val="accent2">
                      <a:lumMod val="50000"/>
                    </a:schemeClr>
                  </a:gs>
                  <a:gs pos="100000">
                    <a:schemeClr val="accent2"/>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a:p>
            </p:txBody>
          </p:sp>
          <p:sp>
            <p:nvSpPr>
              <p:cNvPr id="21" name="Freeform 78"/>
              <p:cNvSpPr/>
              <p:nvPr/>
            </p:nvSpPr>
            <p:spPr>
              <a:xfrm>
                <a:off x="1859280" y="1919952"/>
                <a:ext cx="3657531" cy="2012603"/>
              </a:xfrm>
              <a:custGeom>
                <a:avLst/>
                <a:gdLst>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2012315"/>
                  <a:gd name="connsiteX1" fmla="*/ 312420 w 3657600"/>
                  <a:gd name="connsiteY1" fmla="*/ 76200 h 2012315"/>
                  <a:gd name="connsiteX2" fmla="*/ 3078480 w 3657600"/>
                  <a:gd name="connsiteY2" fmla="*/ 60960 h 2012315"/>
                  <a:gd name="connsiteX3" fmla="*/ 3657600 w 3657600"/>
                  <a:gd name="connsiteY3" fmla="*/ 990600 h 2012315"/>
                  <a:gd name="connsiteX4" fmla="*/ 3108960 w 3657600"/>
                  <a:gd name="connsiteY4" fmla="*/ 1988820 h 2012315"/>
                  <a:gd name="connsiteX5" fmla="*/ 198120 w 3657600"/>
                  <a:gd name="connsiteY5" fmla="*/ 2012315 h 2012315"/>
                  <a:gd name="connsiteX6" fmla="*/ 0 w 3657600"/>
                  <a:gd name="connsiteY6" fmla="*/ 1943100 h 2012315"/>
                  <a:gd name="connsiteX7" fmla="*/ 0 w 3657600"/>
                  <a:gd name="connsiteY7" fmla="*/ 0 h 2012315"/>
                  <a:gd name="connsiteX0" fmla="*/ 0 w 3657600"/>
                  <a:gd name="connsiteY0" fmla="*/ 0 h 2012315"/>
                  <a:gd name="connsiteX1" fmla="*/ 312420 w 3657600"/>
                  <a:gd name="connsiteY1" fmla="*/ 76200 h 2012315"/>
                  <a:gd name="connsiteX2" fmla="*/ 3078480 w 3657600"/>
                  <a:gd name="connsiteY2" fmla="*/ 60960 h 2012315"/>
                  <a:gd name="connsiteX3" fmla="*/ 3657600 w 3657600"/>
                  <a:gd name="connsiteY3" fmla="*/ 990600 h 2012315"/>
                  <a:gd name="connsiteX4" fmla="*/ 3108960 w 3657600"/>
                  <a:gd name="connsiteY4" fmla="*/ 1988820 h 2012315"/>
                  <a:gd name="connsiteX5" fmla="*/ 198120 w 3657600"/>
                  <a:gd name="connsiteY5" fmla="*/ 2012315 h 2012315"/>
                  <a:gd name="connsiteX6" fmla="*/ 0 w 3657600"/>
                  <a:gd name="connsiteY6" fmla="*/ 1943100 h 2012315"/>
                  <a:gd name="connsiteX7" fmla="*/ 0 w 3657600"/>
                  <a:gd name="connsiteY7" fmla="*/ 0 h 2012315"/>
                  <a:gd name="connsiteX0" fmla="*/ 0 w 3657600"/>
                  <a:gd name="connsiteY0" fmla="*/ 0 h 2012315"/>
                  <a:gd name="connsiteX1" fmla="*/ 312420 w 3657600"/>
                  <a:gd name="connsiteY1" fmla="*/ 76200 h 2012315"/>
                  <a:gd name="connsiteX2" fmla="*/ 3078480 w 3657600"/>
                  <a:gd name="connsiteY2" fmla="*/ 60960 h 2012315"/>
                  <a:gd name="connsiteX3" fmla="*/ 3657600 w 3657600"/>
                  <a:gd name="connsiteY3" fmla="*/ 990600 h 2012315"/>
                  <a:gd name="connsiteX4" fmla="*/ 3108960 w 3657600"/>
                  <a:gd name="connsiteY4" fmla="*/ 1988820 h 2012315"/>
                  <a:gd name="connsiteX5" fmla="*/ 198120 w 3657600"/>
                  <a:gd name="connsiteY5" fmla="*/ 2012315 h 2012315"/>
                  <a:gd name="connsiteX6" fmla="*/ 0 w 3657600"/>
                  <a:gd name="connsiteY6" fmla="*/ 1943100 h 2012315"/>
                  <a:gd name="connsiteX7" fmla="*/ 0 w 3657600"/>
                  <a:gd name="connsiteY7" fmla="*/ 0 h 201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7600" h="2012315">
                    <a:moveTo>
                      <a:pt x="0" y="0"/>
                    </a:moveTo>
                    <a:cubicBezTo>
                      <a:pt x="21590" y="66675"/>
                      <a:pt x="205105" y="76200"/>
                      <a:pt x="312420" y="76200"/>
                    </a:cubicBezTo>
                    <a:lnTo>
                      <a:pt x="3078480" y="60960"/>
                    </a:lnTo>
                    <a:lnTo>
                      <a:pt x="3657600" y="990600"/>
                    </a:lnTo>
                    <a:lnTo>
                      <a:pt x="3108960" y="1988820"/>
                    </a:lnTo>
                    <a:lnTo>
                      <a:pt x="198120" y="2012315"/>
                    </a:lnTo>
                    <a:cubicBezTo>
                      <a:pt x="135255" y="2004060"/>
                      <a:pt x="5715" y="2011680"/>
                      <a:pt x="0" y="1943100"/>
                    </a:cubicBezTo>
                    <a:lnTo>
                      <a:pt x="0" y="0"/>
                    </a:lnTo>
                    <a:close/>
                  </a:path>
                </a:pathLst>
              </a:custGeom>
              <a:gradFill flip="none" rotWithShape="1">
                <a:gsLst>
                  <a:gs pos="0">
                    <a:schemeClr val="accent2">
                      <a:lumMod val="50000"/>
                    </a:schemeClr>
                  </a:gs>
                  <a:gs pos="70000">
                    <a:schemeClr val="accent2"/>
                  </a:gs>
                  <a:gs pos="100000">
                    <a:schemeClr val="accent2">
                      <a:lumMod val="60000"/>
                      <a:lumOff val="40000"/>
                    </a:scheme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a:p>
            </p:txBody>
          </p:sp>
        </p:grpSp>
      </p:grpSp>
      <p:grpSp>
        <p:nvGrpSpPr>
          <p:cNvPr id="7" name="Group 6"/>
          <p:cNvGrpSpPr>
            <a:grpSpLocks/>
          </p:cNvGrpSpPr>
          <p:nvPr/>
        </p:nvGrpSpPr>
        <p:grpSpPr bwMode="auto">
          <a:xfrm>
            <a:off x="3354389" y="3976690"/>
            <a:ext cx="4816475" cy="2078038"/>
            <a:chOff x="1868805" y="1760538"/>
            <a:chExt cx="5034914" cy="2172017"/>
          </a:xfrm>
        </p:grpSpPr>
        <p:sp>
          <p:nvSpPr>
            <p:cNvPr id="12" name="Oval 11"/>
            <p:cNvSpPr/>
            <p:nvPr/>
          </p:nvSpPr>
          <p:spPr>
            <a:xfrm>
              <a:off x="5169544" y="2104012"/>
              <a:ext cx="1734175" cy="1733962"/>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a:p>
          </p:txBody>
        </p:sp>
        <p:sp>
          <p:nvSpPr>
            <p:cNvPr id="13" name="Oval 12"/>
            <p:cNvSpPr/>
            <p:nvPr/>
          </p:nvSpPr>
          <p:spPr>
            <a:xfrm>
              <a:off x="5337154" y="2271601"/>
              <a:ext cx="1398955" cy="1398786"/>
            </a:xfrm>
            <a:prstGeom prst="ellipse">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dirty="0"/>
            </a:p>
          </p:txBody>
        </p:sp>
        <p:grpSp>
          <p:nvGrpSpPr>
            <p:cNvPr id="14" name="Group 13"/>
            <p:cNvGrpSpPr>
              <a:grpSpLocks/>
            </p:cNvGrpSpPr>
            <p:nvPr/>
          </p:nvGrpSpPr>
          <p:grpSpPr bwMode="auto">
            <a:xfrm>
              <a:off x="1868805" y="1760538"/>
              <a:ext cx="3657531" cy="2172017"/>
              <a:chOff x="1859280" y="1760538"/>
              <a:chExt cx="3657531" cy="2172017"/>
            </a:xfrm>
          </p:grpSpPr>
          <p:sp>
            <p:nvSpPr>
              <p:cNvPr id="15" name="Freeform 83"/>
              <p:cNvSpPr/>
              <p:nvPr/>
            </p:nvSpPr>
            <p:spPr>
              <a:xfrm>
                <a:off x="1859280" y="1760538"/>
                <a:ext cx="311985" cy="237280"/>
              </a:xfrm>
              <a:custGeom>
                <a:avLst/>
                <a:gdLst>
                  <a:gd name="connsiteX0" fmla="*/ 304800 w 311150"/>
                  <a:gd name="connsiteY0" fmla="*/ 0 h 234950"/>
                  <a:gd name="connsiteX1" fmla="*/ 0 w 311150"/>
                  <a:gd name="connsiteY1" fmla="*/ 149225 h 234950"/>
                  <a:gd name="connsiteX2" fmla="*/ 311150 w 311150"/>
                  <a:gd name="connsiteY2" fmla="*/ 234950 h 234950"/>
                  <a:gd name="connsiteX3" fmla="*/ 304800 w 311150"/>
                  <a:gd name="connsiteY3" fmla="*/ 0 h 234950"/>
                  <a:gd name="connsiteX0" fmla="*/ 295275 w 301625"/>
                  <a:gd name="connsiteY0" fmla="*/ 0 h 234950"/>
                  <a:gd name="connsiteX1" fmla="*/ 0 w 301625"/>
                  <a:gd name="connsiteY1" fmla="*/ 156369 h 234950"/>
                  <a:gd name="connsiteX2" fmla="*/ 301625 w 301625"/>
                  <a:gd name="connsiteY2" fmla="*/ 234950 h 234950"/>
                  <a:gd name="connsiteX3" fmla="*/ 295275 w 301625"/>
                  <a:gd name="connsiteY3" fmla="*/ 0 h 234950"/>
                  <a:gd name="connsiteX0" fmla="*/ 296127 w 302477"/>
                  <a:gd name="connsiteY0" fmla="*/ 0 h 234950"/>
                  <a:gd name="connsiteX1" fmla="*/ 852 w 302477"/>
                  <a:gd name="connsiteY1" fmla="*/ 156369 h 234950"/>
                  <a:gd name="connsiteX2" fmla="*/ 302477 w 302477"/>
                  <a:gd name="connsiteY2" fmla="*/ 234950 h 234950"/>
                  <a:gd name="connsiteX3" fmla="*/ 296127 w 302477"/>
                  <a:gd name="connsiteY3" fmla="*/ 0 h 234950"/>
                  <a:gd name="connsiteX0" fmla="*/ 296127 w 302477"/>
                  <a:gd name="connsiteY0" fmla="*/ 0 h 234950"/>
                  <a:gd name="connsiteX1" fmla="*/ 852 w 302477"/>
                  <a:gd name="connsiteY1" fmla="*/ 156369 h 234950"/>
                  <a:gd name="connsiteX2" fmla="*/ 302477 w 302477"/>
                  <a:gd name="connsiteY2" fmla="*/ 234950 h 234950"/>
                  <a:gd name="connsiteX3" fmla="*/ 296127 w 302477"/>
                  <a:gd name="connsiteY3" fmla="*/ 0 h 234950"/>
                  <a:gd name="connsiteX0" fmla="*/ 305652 w 305652"/>
                  <a:gd name="connsiteY0" fmla="*/ 0 h 239712"/>
                  <a:gd name="connsiteX1" fmla="*/ 852 w 305652"/>
                  <a:gd name="connsiteY1" fmla="*/ 161131 h 239712"/>
                  <a:gd name="connsiteX2" fmla="*/ 302477 w 305652"/>
                  <a:gd name="connsiteY2" fmla="*/ 239712 h 239712"/>
                  <a:gd name="connsiteX3" fmla="*/ 305652 w 305652"/>
                  <a:gd name="connsiteY3" fmla="*/ 0 h 239712"/>
                  <a:gd name="connsiteX0" fmla="*/ 305652 w 305652"/>
                  <a:gd name="connsiteY0" fmla="*/ 0 h 239712"/>
                  <a:gd name="connsiteX1" fmla="*/ 852 w 305652"/>
                  <a:gd name="connsiteY1" fmla="*/ 161131 h 239712"/>
                  <a:gd name="connsiteX2" fmla="*/ 302477 w 305652"/>
                  <a:gd name="connsiteY2" fmla="*/ 239712 h 239712"/>
                  <a:gd name="connsiteX3" fmla="*/ 305652 w 305652"/>
                  <a:gd name="connsiteY3" fmla="*/ 0 h 239712"/>
                  <a:gd name="connsiteX0" fmla="*/ 305627 w 309720"/>
                  <a:gd name="connsiteY0" fmla="*/ 0 h 237331"/>
                  <a:gd name="connsiteX1" fmla="*/ 827 w 309720"/>
                  <a:gd name="connsiteY1" fmla="*/ 161131 h 237331"/>
                  <a:gd name="connsiteX2" fmla="*/ 309596 w 309720"/>
                  <a:gd name="connsiteY2" fmla="*/ 237331 h 237331"/>
                  <a:gd name="connsiteX3" fmla="*/ 305627 w 309720"/>
                  <a:gd name="connsiteY3" fmla="*/ 0 h 237331"/>
                  <a:gd name="connsiteX0" fmla="*/ 305643 w 305643"/>
                  <a:gd name="connsiteY0" fmla="*/ 0 h 237331"/>
                  <a:gd name="connsiteX1" fmla="*/ 843 w 305643"/>
                  <a:gd name="connsiteY1" fmla="*/ 161131 h 237331"/>
                  <a:gd name="connsiteX2" fmla="*/ 304849 w 305643"/>
                  <a:gd name="connsiteY2" fmla="*/ 237331 h 237331"/>
                  <a:gd name="connsiteX3" fmla="*/ 305643 w 305643"/>
                  <a:gd name="connsiteY3" fmla="*/ 0 h 237331"/>
                  <a:gd name="connsiteX0" fmla="*/ 305805 w 305805"/>
                  <a:gd name="connsiteY0" fmla="*/ 0 h 237713"/>
                  <a:gd name="connsiteX1" fmla="*/ 1005 w 305805"/>
                  <a:gd name="connsiteY1" fmla="*/ 161131 h 237713"/>
                  <a:gd name="connsiteX2" fmla="*/ 305011 w 305805"/>
                  <a:gd name="connsiteY2" fmla="*/ 237331 h 237713"/>
                  <a:gd name="connsiteX3" fmla="*/ 305805 w 305805"/>
                  <a:gd name="connsiteY3" fmla="*/ 0 h 237713"/>
                  <a:gd name="connsiteX0" fmla="*/ 306764 w 306764"/>
                  <a:gd name="connsiteY0" fmla="*/ 0 h 237734"/>
                  <a:gd name="connsiteX1" fmla="*/ 1964 w 306764"/>
                  <a:gd name="connsiteY1" fmla="*/ 161131 h 237734"/>
                  <a:gd name="connsiteX2" fmla="*/ 305970 w 306764"/>
                  <a:gd name="connsiteY2" fmla="*/ 237331 h 237734"/>
                  <a:gd name="connsiteX3" fmla="*/ 306764 w 306764"/>
                  <a:gd name="connsiteY3" fmla="*/ 0 h 237734"/>
                </a:gdLst>
                <a:ahLst/>
                <a:cxnLst>
                  <a:cxn ang="0">
                    <a:pos x="connsiteX0" y="connsiteY0"/>
                  </a:cxn>
                  <a:cxn ang="0">
                    <a:pos x="connsiteX1" y="connsiteY1"/>
                  </a:cxn>
                  <a:cxn ang="0">
                    <a:pos x="connsiteX2" y="connsiteY2"/>
                  </a:cxn>
                  <a:cxn ang="0">
                    <a:pos x="connsiteX3" y="connsiteY3"/>
                  </a:cxn>
                </a:cxnLst>
                <a:rect l="l" t="t" r="r" b="b"/>
                <a:pathLst>
                  <a:path w="306764" h="237734">
                    <a:moveTo>
                      <a:pt x="306764" y="0"/>
                    </a:moveTo>
                    <a:cubicBezTo>
                      <a:pt x="258346" y="6879"/>
                      <a:pt x="21808" y="82815"/>
                      <a:pt x="1964" y="161131"/>
                    </a:cubicBezTo>
                    <a:cubicBezTo>
                      <a:pt x="-21319" y="203994"/>
                      <a:pt x="167328" y="242094"/>
                      <a:pt x="305970" y="237331"/>
                    </a:cubicBezTo>
                    <a:cubicBezTo>
                      <a:pt x="307028" y="157427"/>
                      <a:pt x="305706" y="79904"/>
                      <a:pt x="306764" y="0"/>
                    </a:cubicBezTo>
                    <a:close/>
                  </a:path>
                </a:pathLst>
              </a:custGeom>
              <a:gradFill flip="none" rotWithShape="1">
                <a:gsLst>
                  <a:gs pos="0">
                    <a:schemeClr val="accent1">
                      <a:lumMod val="50000"/>
                    </a:schemeClr>
                  </a:gs>
                  <a:gs pos="100000">
                    <a:schemeClr val="accent1"/>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a:p>
            </p:txBody>
          </p:sp>
          <p:sp>
            <p:nvSpPr>
              <p:cNvPr id="16" name="Freeform 84"/>
              <p:cNvSpPr/>
              <p:nvPr/>
            </p:nvSpPr>
            <p:spPr>
              <a:xfrm>
                <a:off x="1859280" y="1919830"/>
                <a:ext cx="3657531" cy="2012725"/>
              </a:xfrm>
              <a:custGeom>
                <a:avLst/>
                <a:gdLst>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1996440"/>
                  <a:gd name="connsiteX1" fmla="*/ 312420 w 3657600"/>
                  <a:gd name="connsiteY1" fmla="*/ 76200 h 1996440"/>
                  <a:gd name="connsiteX2" fmla="*/ 3078480 w 3657600"/>
                  <a:gd name="connsiteY2" fmla="*/ 60960 h 1996440"/>
                  <a:gd name="connsiteX3" fmla="*/ 3657600 w 3657600"/>
                  <a:gd name="connsiteY3" fmla="*/ 990600 h 1996440"/>
                  <a:gd name="connsiteX4" fmla="*/ 3108960 w 3657600"/>
                  <a:gd name="connsiteY4" fmla="*/ 1988820 h 1996440"/>
                  <a:gd name="connsiteX5" fmla="*/ 198120 w 3657600"/>
                  <a:gd name="connsiteY5" fmla="*/ 1996440 h 1996440"/>
                  <a:gd name="connsiteX6" fmla="*/ 0 w 3657600"/>
                  <a:gd name="connsiteY6" fmla="*/ 1943100 h 1996440"/>
                  <a:gd name="connsiteX7" fmla="*/ 0 w 3657600"/>
                  <a:gd name="connsiteY7" fmla="*/ 0 h 1996440"/>
                  <a:gd name="connsiteX0" fmla="*/ 0 w 3657600"/>
                  <a:gd name="connsiteY0" fmla="*/ 0 h 2012315"/>
                  <a:gd name="connsiteX1" fmla="*/ 312420 w 3657600"/>
                  <a:gd name="connsiteY1" fmla="*/ 76200 h 2012315"/>
                  <a:gd name="connsiteX2" fmla="*/ 3078480 w 3657600"/>
                  <a:gd name="connsiteY2" fmla="*/ 60960 h 2012315"/>
                  <a:gd name="connsiteX3" fmla="*/ 3657600 w 3657600"/>
                  <a:gd name="connsiteY3" fmla="*/ 990600 h 2012315"/>
                  <a:gd name="connsiteX4" fmla="*/ 3108960 w 3657600"/>
                  <a:gd name="connsiteY4" fmla="*/ 1988820 h 2012315"/>
                  <a:gd name="connsiteX5" fmla="*/ 198120 w 3657600"/>
                  <a:gd name="connsiteY5" fmla="*/ 2012315 h 2012315"/>
                  <a:gd name="connsiteX6" fmla="*/ 0 w 3657600"/>
                  <a:gd name="connsiteY6" fmla="*/ 1943100 h 2012315"/>
                  <a:gd name="connsiteX7" fmla="*/ 0 w 3657600"/>
                  <a:gd name="connsiteY7" fmla="*/ 0 h 2012315"/>
                  <a:gd name="connsiteX0" fmla="*/ 0 w 3657600"/>
                  <a:gd name="connsiteY0" fmla="*/ 0 h 2012315"/>
                  <a:gd name="connsiteX1" fmla="*/ 312420 w 3657600"/>
                  <a:gd name="connsiteY1" fmla="*/ 76200 h 2012315"/>
                  <a:gd name="connsiteX2" fmla="*/ 3078480 w 3657600"/>
                  <a:gd name="connsiteY2" fmla="*/ 60960 h 2012315"/>
                  <a:gd name="connsiteX3" fmla="*/ 3657600 w 3657600"/>
                  <a:gd name="connsiteY3" fmla="*/ 990600 h 2012315"/>
                  <a:gd name="connsiteX4" fmla="*/ 3108960 w 3657600"/>
                  <a:gd name="connsiteY4" fmla="*/ 1988820 h 2012315"/>
                  <a:gd name="connsiteX5" fmla="*/ 198120 w 3657600"/>
                  <a:gd name="connsiteY5" fmla="*/ 2012315 h 2012315"/>
                  <a:gd name="connsiteX6" fmla="*/ 0 w 3657600"/>
                  <a:gd name="connsiteY6" fmla="*/ 1943100 h 2012315"/>
                  <a:gd name="connsiteX7" fmla="*/ 0 w 3657600"/>
                  <a:gd name="connsiteY7" fmla="*/ 0 h 2012315"/>
                  <a:gd name="connsiteX0" fmla="*/ 0 w 3657600"/>
                  <a:gd name="connsiteY0" fmla="*/ 0 h 2012315"/>
                  <a:gd name="connsiteX1" fmla="*/ 312420 w 3657600"/>
                  <a:gd name="connsiteY1" fmla="*/ 76200 h 2012315"/>
                  <a:gd name="connsiteX2" fmla="*/ 3078480 w 3657600"/>
                  <a:gd name="connsiteY2" fmla="*/ 60960 h 2012315"/>
                  <a:gd name="connsiteX3" fmla="*/ 3657600 w 3657600"/>
                  <a:gd name="connsiteY3" fmla="*/ 990600 h 2012315"/>
                  <a:gd name="connsiteX4" fmla="*/ 3108960 w 3657600"/>
                  <a:gd name="connsiteY4" fmla="*/ 1988820 h 2012315"/>
                  <a:gd name="connsiteX5" fmla="*/ 198120 w 3657600"/>
                  <a:gd name="connsiteY5" fmla="*/ 2012315 h 2012315"/>
                  <a:gd name="connsiteX6" fmla="*/ 0 w 3657600"/>
                  <a:gd name="connsiteY6" fmla="*/ 1943100 h 2012315"/>
                  <a:gd name="connsiteX7" fmla="*/ 0 w 3657600"/>
                  <a:gd name="connsiteY7" fmla="*/ 0 h 201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7600" h="2012315">
                    <a:moveTo>
                      <a:pt x="0" y="0"/>
                    </a:moveTo>
                    <a:cubicBezTo>
                      <a:pt x="21590" y="66675"/>
                      <a:pt x="205105" y="76200"/>
                      <a:pt x="312420" y="76200"/>
                    </a:cubicBezTo>
                    <a:lnTo>
                      <a:pt x="3078480" y="60960"/>
                    </a:lnTo>
                    <a:lnTo>
                      <a:pt x="3657600" y="990600"/>
                    </a:lnTo>
                    <a:lnTo>
                      <a:pt x="3108960" y="1988820"/>
                    </a:lnTo>
                    <a:lnTo>
                      <a:pt x="198120" y="2012315"/>
                    </a:lnTo>
                    <a:cubicBezTo>
                      <a:pt x="135255" y="2004060"/>
                      <a:pt x="5715" y="2011680"/>
                      <a:pt x="0" y="1943100"/>
                    </a:cubicBezTo>
                    <a:lnTo>
                      <a:pt x="0" y="0"/>
                    </a:lnTo>
                    <a:close/>
                  </a:path>
                </a:pathLst>
              </a:custGeom>
              <a:gradFill flip="none" rotWithShape="1">
                <a:gsLst>
                  <a:gs pos="0">
                    <a:schemeClr val="accent1">
                      <a:lumMod val="50000"/>
                    </a:schemeClr>
                  </a:gs>
                  <a:gs pos="70000">
                    <a:schemeClr val="accent1"/>
                  </a:gs>
                  <a:gs pos="100000">
                    <a:schemeClr val="accent1">
                      <a:lumMod val="60000"/>
                      <a:lumOff val="40000"/>
                    </a:scheme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en-US"/>
              </a:p>
            </p:txBody>
          </p:sp>
        </p:grpSp>
      </p:grpSp>
      <p:sp>
        <p:nvSpPr>
          <p:cNvPr id="8" name="Rectangle 7"/>
          <p:cNvSpPr>
            <a:spLocks noChangeArrowheads="1"/>
          </p:cNvSpPr>
          <p:nvPr/>
        </p:nvSpPr>
        <p:spPr bwMode="auto">
          <a:xfrm>
            <a:off x="3595688" y="2035178"/>
            <a:ext cx="2792412"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just" eaLnBrk="1" hangingPunct="1">
              <a:buFont typeface="Arial" panose="020B0604020202020204" pitchFamily="34" charset="0"/>
              <a:buChar char="•"/>
            </a:pPr>
            <a:r>
              <a:rPr lang="en-US" altLang="en-US" sz="1600">
                <a:solidFill>
                  <a:schemeClr val="bg1"/>
                </a:solidFill>
                <a:latin typeface="Arial" panose="020B0604020202020204" pitchFamily="34" charset="0"/>
              </a:rPr>
              <a:t> Là một khung làm việc.</a:t>
            </a:r>
          </a:p>
          <a:p>
            <a:pPr algn="just" eaLnBrk="1" hangingPunct="1">
              <a:buFont typeface="Arial" panose="020B0604020202020204" pitchFamily="34" charset="0"/>
              <a:buChar char="•"/>
            </a:pPr>
            <a:r>
              <a:rPr lang="en-US" altLang="en-US" sz="1600">
                <a:solidFill>
                  <a:schemeClr val="bg1"/>
                </a:solidFill>
                <a:latin typeface="Arial" panose="020B0604020202020204" pitchFamily="34" charset="0"/>
              </a:rPr>
              <a:t> Con ng</a:t>
            </a:r>
            <a:r>
              <a:rPr lang="vi-VN" altLang="en-US" sz="1600">
                <a:solidFill>
                  <a:schemeClr val="bg1"/>
                </a:solidFill>
                <a:latin typeface="Arial" panose="020B0604020202020204" pitchFamily="34" charset="0"/>
              </a:rPr>
              <a:t>ư</a:t>
            </a:r>
            <a:r>
              <a:rPr lang="en-US" altLang="en-US" sz="1600">
                <a:solidFill>
                  <a:schemeClr val="bg1"/>
                </a:solidFill>
                <a:latin typeface="Arial" panose="020B0604020202020204" pitchFamily="34" charset="0"/>
              </a:rPr>
              <a:t>ời xác định các vấn đề phức tạp.</a:t>
            </a:r>
          </a:p>
          <a:p>
            <a:pPr algn="just" eaLnBrk="1" hangingPunct="1">
              <a:buFont typeface="Arial" panose="020B0604020202020204" pitchFamily="34" charset="0"/>
              <a:buChar char="•"/>
            </a:pPr>
            <a:r>
              <a:rPr lang="en-US" altLang="en-US" sz="1600">
                <a:solidFill>
                  <a:schemeClr val="bg1"/>
                </a:solidFill>
                <a:latin typeface="Arial" panose="020B0604020202020204" pitchFamily="34" charset="0"/>
              </a:rPr>
              <a:t> Vẫn đảm bảo năng suất và sáng tạo để chuyển giao sản phẩm có giá trị cao nhất.</a:t>
            </a:r>
            <a:endParaRPr lang="en-US" altLang="en-US" sz="1600"/>
          </a:p>
        </p:txBody>
      </p:sp>
      <p:sp>
        <p:nvSpPr>
          <p:cNvPr id="9" name="Rectangle 8"/>
          <p:cNvSpPr>
            <a:spLocks noChangeArrowheads="1"/>
          </p:cNvSpPr>
          <p:nvPr/>
        </p:nvSpPr>
        <p:spPr bwMode="auto">
          <a:xfrm>
            <a:off x="3595688" y="4473579"/>
            <a:ext cx="279241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eaLnBrk="1" hangingPunct="1">
              <a:buFont typeface="Arial" panose="020B0604020202020204" pitchFamily="34" charset="0"/>
              <a:buChar char="•"/>
            </a:pPr>
            <a:r>
              <a:rPr lang="en-US" altLang="en-US" sz="1600">
                <a:solidFill>
                  <a:schemeClr val="bg1"/>
                </a:solidFill>
                <a:latin typeface="Arial" panose="020B0604020202020204" pitchFamily="34" charset="0"/>
              </a:rPr>
              <a:t> Nhẹ</a:t>
            </a:r>
          </a:p>
          <a:p>
            <a:pPr eaLnBrk="1" hangingPunct="1">
              <a:buFont typeface="Arial" panose="020B0604020202020204" pitchFamily="34" charset="0"/>
              <a:buChar char="•"/>
            </a:pPr>
            <a:r>
              <a:rPr lang="en-US" altLang="en-US" sz="1600">
                <a:solidFill>
                  <a:schemeClr val="bg1"/>
                </a:solidFill>
                <a:latin typeface="Arial" panose="020B0604020202020204" pitchFamily="34" charset="0"/>
              </a:rPr>
              <a:t> Dễ hiểu</a:t>
            </a:r>
          </a:p>
          <a:p>
            <a:pPr eaLnBrk="1" hangingPunct="1">
              <a:buFont typeface="Arial" panose="020B0604020202020204" pitchFamily="34" charset="0"/>
              <a:buChar char="•"/>
            </a:pPr>
            <a:r>
              <a:rPr lang="en-US" altLang="en-US" sz="1600">
                <a:solidFill>
                  <a:schemeClr val="bg1"/>
                </a:solidFill>
                <a:latin typeface="Arial" panose="020B0604020202020204" pitchFamily="34" charset="0"/>
              </a:rPr>
              <a:t> Khó làm chủ</a:t>
            </a:r>
            <a:endParaRPr lang="en-US" altLang="en-US" sz="1600"/>
          </a:p>
        </p:txBody>
      </p:sp>
      <p:sp>
        <p:nvSpPr>
          <p:cNvPr id="10" name="TextBox 2"/>
          <p:cNvSpPr txBox="1"/>
          <p:nvPr/>
        </p:nvSpPr>
        <p:spPr>
          <a:xfrm>
            <a:off x="6799264" y="2324104"/>
            <a:ext cx="1112837" cy="830997"/>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eaLnBrk="1" hangingPunct="1">
              <a:defRPr/>
            </a:pPr>
            <a:r>
              <a:rPr lang="en-US" sz="2400" b="1">
                <a:solidFill>
                  <a:schemeClr val="accent2">
                    <a:lumMod val="75000"/>
                  </a:schemeClr>
                </a:solidFill>
                <a:latin typeface="Arial" pitchFamily="34" charset="0"/>
              </a:rPr>
              <a:t>Khái niệm</a:t>
            </a:r>
            <a:endParaRPr lang="en-US" sz="2400" b="1" dirty="0">
              <a:solidFill>
                <a:schemeClr val="accent2">
                  <a:lumMod val="75000"/>
                </a:schemeClr>
              </a:solidFill>
              <a:latin typeface="Arial" pitchFamily="34" charset="0"/>
            </a:endParaRPr>
          </a:p>
        </p:txBody>
      </p:sp>
      <p:sp>
        <p:nvSpPr>
          <p:cNvPr id="11" name="TextBox 88"/>
          <p:cNvSpPr txBox="1"/>
          <p:nvPr/>
        </p:nvSpPr>
        <p:spPr>
          <a:xfrm>
            <a:off x="6799264" y="4676779"/>
            <a:ext cx="1112837" cy="830997"/>
          </a:xfrm>
          <a:prstGeom prst="rect">
            <a:avLst/>
          </a:prstGeom>
          <a:noFill/>
        </p:spPr>
        <p:txBody>
          <a:bodyPr>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eaLnBrk="1" hangingPunct="1">
              <a:defRPr/>
            </a:pPr>
            <a:r>
              <a:rPr lang="en-US" sz="2400" b="1">
                <a:solidFill>
                  <a:schemeClr val="accent1">
                    <a:lumMod val="75000"/>
                  </a:schemeClr>
                </a:solidFill>
                <a:latin typeface="Arial" pitchFamily="34" charset="0"/>
              </a:rPr>
              <a:t>Tính chất</a:t>
            </a:r>
            <a:endParaRPr lang="en-US" sz="2400" b="1" dirty="0">
              <a:solidFill>
                <a:schemeClr val="accent1">
                  <a:lumMod val="75000"/>
                </a:schemeClr>
              </a:solidFill>
              <a:latin typeface="Arial" pitchFamily="34" charset="0"/>
            </a:endParaRPr>
          </a:p>
        </p:txBody>
      </p:sp>
      <p:grpSp>
        <p:nvGrpSpPr>
          <p:cNvPr id="32" name="Group 31"/>
          <p:cNvGrpSpPr>
            <a:grpSpLocks/>
          </p:cNvGrpSpPr>
          <p:nvPr/>
        </p:nvGrpSpPr>
        <p:grpSpPr bwMode="auto">
          <a:xfrm>
            <a:off x="2895600" y="476192"/>
            <a:ext cx="6519862" cy="560387"/>
            <a:chOff x="1631147" y="1316985"/>
            <a:chExt cx="5761832" cy="559049"/>
          </a:xfrm>
        </p:grpSpPr>
        <p:sp>
          <p:nvSpPr>
            <p:cNvPr id="39" name="Freeform 4"/>
            <p:cNvSpPr/>
            <p:nvPr/>
          </p:nvSpPr>
          <p:spPr>
            <a:xfrm>
              <a:off x="1631147" y="1316985"/>
              <a:ext cx="5761832" cy="559049"/>
            </a:xfrm>
            <a:custGeom>
              <a:avLst/>
              <a:gdLst>
                <a:gd name="connsiteX0" fmla="*/ 12700 w 5759450"/>
                <a:gd name="connsiteY0" fmla="*/ 0 h 565150"/>
                <a:gd name="connsiteX1" fmla="*/ 374650 w 5759450"/>
                <a:gd name="connsiteY1" fmla="*/ 38100 h 565150"/>
                <a:gd name="connsiteX2" fmla="*/ 5073650 w 5759450"/>
                <a:gd name="connsiteY2" fmla="*/ 38100 h 565150"/>
                <a:gd name="connsiteX3" fmla="*/ 5759450 w 5759450"/>
                <a:gd name="connsiteY3" fmla="*/ 6350 h 565150"/>
                <a:gd name="connsiteX4" fmla="*/ 5594350 w 5759450"/>
                <a:gd name="connsiteY4" fmla="*/ 279400 h 565150"/>
                <a:gd name="connsiteX5" fmla="*/ 5759450 w 5759450"/>
                <a:gd name="connsiteY5" fmla="*/ 552450 h 565150"/>
                <a:gd name="connsiteX6" fmla="*/ 5251450 w 5759450"/>
                <a:gd name="connsiteY6" fmla="*/ 565150 h 565150"/>
                <a:gd name="connsiteX7" fmla="*/ 654050 w 5759450"/>
                <a:gd name="connsiteY7" fmla="*/ 552450 h 565150"/>
                <a:gd name="connsiteX8" fmla="*/ 0 w 5759450"/>
                <a:gd name="connsiteY8" fmla="*/ 533400 h 565150"/>
                <a:gd name="connsiteX9" fmla="*/ 190500 w 5759450"/>
                <a:gd name="connsiteY9" fmla="*/ 254000 h 565150"/>
                <a:gd name="connsiteX10" fmla="*/ 12700 w 5759450"/>
                <a:gd name="connsiteY10" fmla="*/ 0 h 565150"/>
                <a:gd name="connsiteX0" fmla="*/ 12700 w 5759450"/>
                <a:gd name="connsiteY0" fmla="*/ 0 h 565150"/>
                <a:gd name="connsiteX1" fmla="*/ 374650 w 5759450"/>
                <a:gd name="connsiteY1" fmla="*/ 38100 h 565150"/>
                <a:gd name="connsiteX2" fmla="*/ 5073650 w 5759450"/>
                <a:gd name="connsiteY2" fmla="*/ 38100 h 565150"/>
                <a:gd name="connsiteX3" fmla="*/ 5759450 w 5759450"/>
                <a:gd name="connsiteY3" fmla="*/ 6350 h 565150"/>
                <a:gd name="connsiteX4" fmla="*/ 5594350 w 5759450"/>
                <a:gd name="connsiteY4" fmla="*/ 279400 h 565150"/>
                <a:gd name="connsiteX5" fmla="*/ 5759450 w 5759450"/>
                <a:gd name="connsiteY5" fmla="*/ 552450 h 565150"/>
                <a:gd name="connsiteX6" fmla="*/ 5251450 w 5759450"/>
                <a:gd name="connsiteY6" fmla="*/ 565150 h 565150"/>
                <a:gd name="connsiteX7" fmla="*/ 654050 w 5759450"/>
                <a:gd name="connsiteY7" fmla="*/ 552450 h 565150"/>
                <a:gd name="connsiteX8" fmla="*/ 0 w 5759450"/>
                <a:gd name="connsiteY8" fmla="*/ 533400 h 565150"/>
                <a:gd name="connsiteX9" fmla="*/ 190500 w 5759450"/>
                <a:gd name="connsiteY9" fmla="*/ 254000 h 565150"/>
                <a:gd name="connsiteX10" fmla="*/ 12700 w 5759450"/>
                <a:gd name="connsiteY10" fmla="*/ 0 h 565150"/>
                <a:gd name="connsiteX0" fmla="*/ 12700 w 5759450"/>
                <a:gd name="connsiteY0" fmla="*/ 0 h 565150"/>
                <a:gd name="connsiteX1" fmla="*/ 374650 w 5759450"/>
                <a:gd name="connsiteY1" fmla="*/ 38100 h 565150"/>
                <a:gd name="connsiteX2" fmla="*/ 5073650 w 5759450"/>
                <a:gd name="connsiteY2" fmla="*/ 38100 h 565150"/>
                <a:gd name="connsiteX3" fmla="*/ 5759450 w 5759450"/>
                <a:gd name="connsiteY3" fmla="*/ 6350 h 565150"/>
                <a:gd name="connsiteX4" fmla="*/ 5594350 w 5759450"/>
                <a:gd name="connsiteY4" fmla="*/ 279400 h 565150"/>
                <a:gd name="connsiteX5" fmla="*/ 5759450 w 5759450"/>
                <a:gd name="connsiteY5" fmla="*/ 552450 h 565150"/>
                <a:gd name="connsiteX6" fmla="*/ 5251450 w 5759450"/>
                <a:gd name="connsiteY6" fmla="*/ 565150 h 565150"/>
                <a:gd name="connsiteX7" fmla="*/ 654050 w 5759450"/>
                <a:gd name="connsiteY7" fmla="*/ 552450 h 565150"/>
                <a:gd name="connsiteX8" fmla="*/ 0 w 5759450"/>
                <a:gd name="connsiteY8" fmla="*/ 533400 h 565150"/>
                <a:gd name="connsiteX9" fmla="*/ 190500 w 5759450"/>
                <a:gd name="connsiteY9" fmla="*/ 254000 h 565150"/>
                <a:gd name="connsiteX10" fmla="*/ 12700 w 5759450"/>
                <a:gd name="connsiteY10" fmla="*/ 0 h 565150"/>
                <a:gd name="connsiteX0" fmla="*/ 22225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22225 w 5759450"/>
                <a:gd name="connsiteY10" fmla="*/ 7938 h 558800"/>
                <a:gd name="connsiteX0" fmla="*/ 22225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30956 w 5759450"/>
                <a:gd name="connsiteY10" fmla="*/ 28575 h 558800"/>
                <a:gd name="connsiteX11" fmla="*/ 22225 w 5759450"/>
                <a:gd name="connsiteY11" fmla="*/ 7938 h 558800"/>
                <a:gd name="connsiteX0" fmla="*/ 22225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19050 w 5759450"/>
                <a:gd name="connsiteY10" fmla="*/ 35719 h 558800"/>
                <a:gd name="connsiteX11" fmla="*/ 22225 w 5759450"/>
                <a:gd name="connsiteY11" fmla="*/ 7938 h 558800"/>
                <a:gd name="connsiteX0" fmla="*/ 24606 w 5761831"/>
                <a:gd name="connsiteY0" fmla="*/ 7938 h 558800"/>
                <a:gd name="connsiteX1" fmla="*/ 377031 w 5761831"/>
                <a:gd name="connsiteY1" fmla="*/ 31750 h 558800"/>
                <a:gd name="connsiteX2" fmla="*/ 5076031 w 5761831"/>
                <a:gd name="connsiteY2" fmla="*/ 31750 h 558800"/>
                <a:gd name="connsiteX3" fmla="*/ 5761831 w 5761831"/>
                <a:gd name="connsiteY3" fmla="*/ 0 h 558800"/>
                <a:gd name="connsiteX4" fmla="*/ 5596731 w 5761831"/>
                <a:gd name="connsiteY4" fmla="*/ 273050 h 558800"/>
                <a:gd name="connsiteX5" fmla="*/ 5761831 w 5761831"/>
                <a:gd name="connsiteY5" fmla="*/ 546100 h 558800"/>
                <a:gd name="connsiteX6" fmla="*/ 5253831 w 5761831"/>
                <a:gd name="connsiteY6" fmla="*/ 558800 h 558800"/>
                <a:gd name="connsiteX7" fmla="*/ 656431 w 5761831"/>
                <a:gd name="connsiteY7" fmla="*/ 546100 h 558800"/>
                <a:gd name="connsiteX8" fmla="*/ 2381 w 5761831"/>
                <a:gd name="connsiteY8" fmla="*/ 527050 h 558800"/>
                <a:gd name="connsiteX9" fmla="*/ 192881 w 5761831"/>
                <a:gd name="connsiteY9" fmla="*/ 247650 h 558800"/>
                <a:gd name="connsiteX10" fmla="*/ 0 w 5761831"/>
                <a:gd name="connsiteY10" fmla="*/ 30957 h 558800"/>
                <a:gd name="connsiteX11" fmla="*/ 24606 w 5761831"/>
                <a:gd name="connsiteY11" fmla="*/ 7938 h 558800"/>
                <a:gd name="connsiteX0" fmla="*/ 22225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22225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61194 w 5759450"/>
                <a:gd name="connsiteY7" fmla="*/ 553244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9049"/>
                <a:gd name="connsiteX1" fmla="*/ 374650 w 5759450"/>
                <a:gd name="connsiteY1" fmla="*/ 31750 h 559049"/>
                <a:gd name="connsiteX2" fmla="*/ 5073650 w 5759450"/>
                <a:gd name="connsiteY2" fmla="*/ 31750 h 559049"/>
                <a:gd name="connsiteX3" fmla="*/ 5759450 w 5759450"/>
                <a:gd name="connsiteY3" fmla="*/ 0 h 559049"/>
                <a:gd name="connsiteX4" fmla="*/ 5594350 w 5759450"/>
                <a:gd name="connsiteY4" fmla="*/ 273050 h 559049"/>
                <a:gd name="connsiteX5" fmla="*/ 5759450 w 5759450"/>
                <a:gd name="connsiteY5" fmla="*/ 546100 h 559049"/>
                <a:gd name="connsiteX6" fmla="*/ 5251450 w 5759450"/>
                <a:gd name="connsiteY6" fmla="*/ 558800 h 559049"/>
                <a:gd name="connsiteX7" fmla="*/ 661194 w 5759450"/>
                <a:gd name="connsiteY7" fmla="*/ 553244 h 559049"/>
                <a:gd name="connsiteX8" fmla="*/ 0 w 5759450"/>
                <a:gd name="connsiteY8" fmla="*/ 527050 h 559049"/>
                <a:gd name="connsiteX9" fmla="*/ 200025 w 5759450"/>
                <a:gd name="connsiteY9" fmla="*/ 271463 h 559049"/>
                <a:gd name="connsiteX10" fmla="*/ 793 w 5759450"/>
                <a:gd name="connsiteY10" fmla="*/ 7938 h 559049"/>
                <a:gd name="connsiteX0" fmla="*/ 793 w 5759450"/>
                <a:gd name="connsiteY0" fmla="*/ 7938 h 559049"/>
                <a:gd name="connsiteX1" fmla="*/ 374650 w 5759450"/>
                <a:gd name="connsiteY1" fmla="*/ 31750 h 559049"/>
                <a:gd name="connsiteX2" fmla="*/ 919163 w 5759450"/>
                <a:gd name="connsiteY2" fmla="*/ 28575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661194 w 5759450"/>
                <a:gd name="connsiteY8" fmla="*/ 553244 h 559049"/>
                <a:gd name="connsiteX9" fmla="*/ 0 w 5759450"/>
                <a:gd name="connsiteY9" fmla="*/ 527050 h 559049"/>
                <a:gd name="connsiteX10" fmla="*/ 200025 w 5759450"/>
                <a:gd name="connsiteY10" fmla="*/ 271463 h 559049"/>
                <a:gd name="connsiteX11" fmla="*/ 793 w 5759450"/>
                <a:gd name="connsiteY11"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661194 w 5759450"/>
                <a:gd name="connsiteY8" fmla="*/ 553244 h 559049"/>
                <a:gd name="connsiteX9" fmla="*/ 0 w 5759450"/>
                <a:gd name="connsiteY9" fmla="*/ 527050 h 559049"/>
                <a:gd name="connsiteX10" fmla="*/ 200025 w 5759450"/>
                <a:gd name="connsiteY10" fmla="*/ 271463 h 559049"/>
                <a:gd name="connsiteX11" fmla="*/ 793 w 5759450"/>
                <a:gd name="connsiteY11"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661194 w 5759450"/>
                <a:gd name="connsiteY8" fmla="*/ 553244 h 559049"/>
                <a:gd name="connsiteX9" fmla="*/ 0 w 5759450"/>
                <a:gd name="connsiteY9" fmla="*/ 527050 h 559049"/>
                <a:gd name="connsiteX10" fmla="*/ 200025 w 5759450"/>
                <a:gd name="connsiteY10" fmla="*/ 271463 h 559049"/>
                <a:gd name="connsiteX11" fmla="*/ 793 w 5759450"/>
                <a:gd name="connsiteY11"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661194 w 5759450"/>
                <a:gd name="connsiteY8" fmla="*/ 553244 h 559049"/>
                <a:gd name="connsiteX9" fmla="*/ 0 w 5759450"/>
                <a:gd name="connsiteY9" fmla="*/ 527050 h 559049"/>
                <a:gd name="connsiteX10" fmla="*/ 200025 w 5759450"/>
                <a:gd name="connsiteY10" fmla="*/ 271463 h 559049"/>
                <a:gd name="connsiteX11" fmla="*/ 793 w 5759450"/>
                <a:gd name="connsiteY11"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919163 w 5759450"/>
                <a:gd name="connsiteY8" fmla="*/ 554831 h 559049"/>
                <a:gd name="connsiteX9" fmla="*/ 661194 w 5759450"/>
                <a:gd name="connsiteY9" fmla="*/ 553244 h 559049"/>
                <a:gd name="connsiteX10" fmla="*/ 0 w 5759450"/>
                <a:gd name="connsiteY10" fmla="*/ 527050 h 559049"/>
                <a:gd name="connsiteX11" fmla="*/ 200025 w 5759450"/>
                <a:gd name="connsiteY11" fmla="*/ 271463 h 559049"/>
                <a:gd name="connsiteX12" fmla="*/ 793 w 5759450"/>
                <a:gd name="connsiteY12"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919163 w 5759450"/>
                <a:gd name="connsiteY8" fmla="*/ 550068 h 559049"/>
                <a:gd name="connsiteX9" fmla="*/ 661194 w 5759450"/>
                <a:gd name="connsiteY9" fmla="*/ 553244 h 559049"/>
                <a:gd name="connsiteX10" fmla="*/ 0 w 5759450"/>
                <a:gd name="connsiteY10" fmla="*/ 527050 h 559049"/>
                <a:gd name="connsiteX11" fmla="*/ 200025 w 5759450"/>
                <a:gd name="connsiteY11" fmla="*/ 271463 h 559049"/>
                <a:gd name="connsiteX12" fmla="*/ 793 w 5759450"/>
                <a:gd name="connsiteY12"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0131 w 5759450"/>
                <a:gd name="connsiteY3" fmla="*/ 30956 h 559049"/>
                <a:gd name="connsiteX4" fmla="*/ 5073650 w 5759450"/>
                <a:gd name="connsiteY4" fmla="*/ 31750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3650 w 5759450"/>
                <a:gd name="connsiteY4" fmla="*/ 31750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77681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77681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77681 w 5759450"/>
                <a:gd name="connsiteY6" fmla="*/ 273050 h 559049"/>
                <a:gd name="connsiteX7" fmla="*/ 5754688 w 5759450"/>
                <a:gd name="connsiteY7" fmla="*/ 517525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77681 w 5759450"/>
                <a:gd name="connsiteY6" fmla="*/ 273050 h 559049"/>
                <a:gd name="connsiteX7" fmla="*/ 5754688 w 5759450"/>
                <a:gd name="connsiteY7" fmla="*/ 517525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61529"/>
                <a:gd name="connsiteX1" fmla="*/ 374650 w 5759450"/>
                <a:gd name="connsiteY1" fmla="*/ 31750 h 561529"/>
                <a:gd name="connsiteX2" fmla="*/ 916782 w 5759450"/>
                <a:gd name="connsiteY2" fmla="*/ 19050 h 561529"/>
                <a:gd name="connsiteX3" fmla="*/ 4862512 w 5759450"/>
                <a:gd name="connsiteY3" fmla="*/ 19050 h 561529"/>
                <a:gd name="connsiteX4" fmla="*/ 5076032 w 5759450"/>
                <a:gd name="connsiteY4" fmla="*/ 26988 h 561529"/>
                <a:gd name="connsiteX5" fmla="*/ 5759450 w 5759450"/>
                <a:gd name="connsiteY5" fmla="*/ 0 h 561529"/>
                <a:gd name="connsiteX6" fmla="*/ 5577681 w 5759450"/>
                <a:gd name="connsiteY6" fmla="*/ 273050 h 561529"/>
                <a:gd name="connsiteX7" fmla="*/ 5754688 w 5759450"/>
                <a:gd name="connsiteY7" fmla="*/ 517525 h 561529"/>
                <a:gd name="connsiteX8" fmla="*/ 5251450 w 5759450"/>
                <a:gd name="connsiteY8" fmla="*/ 558800 h 561529"/>
                <a:gd name="connsiteX9" fmla="*/ 919163 w 5759450"/>
                <a:gd name="connsiteY9" fmla="*/ 550068 h 561529"/>
                <a:gd name="connsiteX10" fmla="*/ 661194 w 5759450"/>
                <a:gd name="connsiteY10" fmla="*/ 553244 h 561529"/>
                <a:gd name="connsiteX11" fmla="*/ 0 w 5759450"/>
                <a:gd name="connsiteY11" fmla="*/ 527050 h 561529"/>
                <a:gd name="connsiteX12" fmla="*/ 200025 w 5759450"/>
                <a:gd name="connsiteY12" fmla="*/ 271463 h 561529"/>
                <a:gd name="connsiteX13" fmla="*/ 793 w 5759450"/>
                <a:gd name="connsiteY13" fmla="*/ 7938 h 561529"/>
                <a:gd name="connsiteX0" fmla="*/ 793 w 5759450"/>
                <a:gd name="connsiteY0" fmla="*/ 7938 h 562791"/>
                <a:gd name="connsiteX1" fmla="*/ 374650 w 5759450"/>
                <a:gd name="connsiteY1" fmla="*/ 31750 h 562791"/>
                <a:gd name="connsiteX2" fmla="*/ 916782 w 5759450"/>
                <a:gd name="connsiteY2" fmla="*/ 19050 h 562791"/>
                <a:gd name="connsiteX3" fmla="*/ 4862512 w 5759450"/>
                <a:gd name="connsiteY3" fmla="*/ 19050 h 562791"/>
                <a:gd name="connsiteX4" fmla="*/ 5076032 w 5759450"/>
                <a:gd name="connsiteY4" fmla="*/ 26988 h 562791"/>
                <a:gd name="connsiteX5" fmla="*/ 5759450 w 5759450"/>
                <a:gd name="connsiteY5" fmla="*/ 0 h 562791"/>
                <a:gd name="connsiteX6" fmla="*/ 5577681 w 5759450"/>
                <a:gd name="connsiteY6" fmla="*/ 273050 h 562791"/>
                <a:gd name="connsiteX7" fmla="*/ 5754688 w 5759450"/>
                <a:gd name="connsiteY7" fmla="*/ 517525 h 562791"/>
                <a:gd name="connsiteX8" fmla="*/ 5251450 w 5759450"/>
                <a:gd name="connsiteY8" fmla="*/ 558800 h 562791"/>
                <a:gd name="connsiteX9" fmla="*/ 919163 w 5759450"/>
                <a:gd name="connsiteY9" fmla="*/ 550068 h 562791"/>
                <a:gd name="connsiteX10" fmla="*/ 661194 w 5759450"/>
                <a:gd name="connsiteY10" fmla="*/ 553244 h 562791"/>
                <a:gd name="connsiteX11" fmla="*/ 0 w 5759450"/>
                <a:gd name="connsiteY11" fmla="*/ 527050 h 562791"/>
                <a:gd name="connsiteX12" fmla="*/ 200025 w 5759450"/>
                <a:gd name="connsiteY12" fmla="*/ 271463 h 562791"/>
                <a:gd name="connsiteX13" fmla="*/ 793 w 5759450"/>
                <a:gd name="connsiteY13" fmla="*/ 7938 h 562791"/>
                <a:gd name="connsiteX0" fmla="*/ 793 w 5761832"/>
                <a:gd name="connsiteY0" fmla="*/ 7938 h 563259"/>
                <a:gd name="connsiteX1" fmla="*/ 374650 w 5761832"/>
                <a:gd name="connsiteY1" fmla="*/ 31750 h 563259"/>
                <a:gd name="connsiteX2" fmla="*/ 916782 w 5761832"/>
                <a:gd name="connsiteY2" fmla="*/ 19050 h 563259"/>
                <a:gd name="connsiteX3" fmla="*/ 4862512 w 5761832"/>
                <a:gd name="connsiteY3" fmla="*/ 19050 h 563259"/>
                <a:gd name="connsiteX4" fmla="*/ 5076032 w 5761832"/>
                <a:gd name="connsiteY4" fmla="*/ 26988 h 563259"/>
                <a:gd name="connsiteX5" fmla="*/ 5759450 w 5761832"/>
                <a:gd name="connsiteY5" fmla="*/ 0 h 563259"/>
                <a:gd name="connsiteX6" fmla="*/ 5577681 w 5761832"/>
                <a:gd name="connsiteY6" fmla="*/ 273050 h 563259"/>
                <a:gd name="connsiteX7" fmla="*/ 5761832 w 5761832"/>
                <a:gd name="connsiteY7" fmla="*/ 522287 h 563259"/>
                <a:gd name="connsiteX8" fmla="*/ 5251450 w 5761832"/>
                <a:gd name="connsiteY8" fmla="*/ 558800 h 563259"/>
                <a:gd name="connsiteX9" fmla="*/ 919163 w 5761832"/>
                <a:gd name="connsiteY9" fmla="*/ 550068 h 563259"/>
                <a:gd name="connsiteX10" fmla="*/ 661194 w 5761832"/>
                <a:gd name="connsiteY10" fmla="*/ 553244 h 563259"/>
                <a:gd name="connsiteX11" fmla="*/ 0 w 5761832"/>
                <a:gd name="connsiteY11" fmla="*/ 527050 h 563259"/>
                <a:gd name="connsiteX12" fmla="*/ 200025 w 5761832"/>
                <a:gd name="connsiteY12" fmla="*/ 271463 h 563259"/>
                <a:gd name="connsiteX13" fmla="*/ 793 w 5761832"/>
                <a:gd name="connsiteY13" fmla="*/ 7938 h 563259"/>
                <a:gd name="connsiteX0" fmla="*/ 793 w 5761832"/>
                <a:gd name="connsiteY0" fmla="*/ 7938 h 563781"/>
                <a:gd name="connsiteX1" fmla="*/ 374650 w 5761832"/>
                <a:gd name="connsiteY1" fmla="*/ 31750 h 563781"/>
                <a:gd name="connsiteX2" fmla="*/ 916782 w 5761832"/>
                <a:gd name="connsiteY2" fmla="*/ 19050 h 563781"/>
                <a:gd name="connsiteX3" fmla="*/ 4862512 w 5761832"/>
                <a:gd name="connsiteY3" fmla="*/ 19050 h 563781"/>
                <a:gd name="connsiteX4" fmla="*/ 5076032 w 5761832"/>
                <a:gd name="connsiteY4" fmla="*/ 26988 h 563781"/>
                <a:gd name="connsiteX5" fmla="*/ 5759450 w 5761832"/>
                <a:gd name="connsiteY5" fmla="*/ 0 h 563781"/>
                <a:gd name="connsiteX6" fmla="*/ 5577681 w 5761832"/>
                <a:gd name="connsiteY6" fmla="*/ 273050 h 563781"/>
                <a:gd name="connsiteX7" fmla="*/ 5761832 w 5761832"/>
                <a:gd name="connsiteY7" fmla="*/ 522287 h 563781"/>
                <a:gd name="connsiteX8" fmla="*/ 5251450 w 5761832"/>
                <a:gd name="connsiteY8" fmla="*/ 558800 h 563781"/>
                <a:gd name="connsiteX9" fmla="*/ 919163 w 5761832"/>
                <a:gd name="connsiteY9" fmla="*/ 550068 h 563781"/>
                <a:gd name="connsiteX10" fmla="*/ 661194 w 5761832"/>
                <a:gd name="connsiteY10" fmla="*/ 553244 h 563781"/>
                <a:gd name="connsiteX11" fmla="*/ 0 w 5761832"/>
                <a:gd name="connsiteY11" fmla="*/ 527050 h 563781"/>
                <a:gd name="connsiteX12" fmla="*/ 200025 w 5761832"/>
                <a:gd name="connsiteY12" fmla="*/ 271463 h 563781"/>
                <a:gd name="connsiteX13" fmla="*/ 793 w 5761832"/>
                <a:gd name="connsiteY13" fmla="*/ 7938 h 563781"/>
                <a:gd name="connsiteX0" fmla="*/ 793 w 5761832"/>
                <a:gd name="connsiteY0" fmla="*/ 7938 h 559049"/>
                <a:gd name="connsiteX1" fmla="*/ 374650 w 5761832"/>
                <a:gd name="connsiteY1" fmla="*/ 31750 h 559049"/>
                <a:gd name="connsiteX2" fmla="*/ 916782 w 5761832"/>
                <a:gd name="connsiteY2" fmla="*/ 19050 h 559049"/>
                <a:gd name="connsiteX3" fmla="*/ 4862512 w 5761832"/>
                <a:gd name="connsiteY3" fmla="*/ 19050 h 559049"/>
                <a:gd name="connsiteX4" fmla="*/ 5076032 w 5761832"/>
                <a:gd name="connsiteY4" fmla="*/ 26988 h 559049"/>
                <a:gd name="connsiteX5" fmla="*/ 5759450 w 5761832"/>
                <a:gd name="connsiteY5" fmla="*/ 0 h 559049"/>
                <a:gd name="connsiteX6" fmla="*/ 5577681 w 5761832"/>
                <a:gd name="connsiteY6" fmla="*/ 273050 h 559049"/>
                <a:gd name="connsiteX7" fmla="*/ 5761832 w 5761832"/>
                <a:gd name="connsiteY7" fmla="*/ 522287 h 559049"/>
                <a:gd name="connsiteX8" fmla="*/ 5251450 w 5761832"/>
                <a:gd name="connsiteY8" fmla="*/ 558800 h 559049"/>
                <a:gd name="connsiteX9" fmla="*/ 919163 w 5761832"/>
                <a:gd name="connsiteY9" fmla="*/ 550068 h 559049"/>
                <a:gd name="connsiteX10" fmla="*/ 661194 w 5761832"/>
                <a:gd name="connsiteY10" fmla="*/ 553244 h 559049"/>
                <a:gd name="connsiteX11" fmla="*/ 0 w 5761832"/>
                <a:gd name="connsiteY11" fmla="*/ 527050 h 559049"/>
                <a:gd name="connsiteX12" fmla="*/ 200025 w 5761832"/>
                <a:gd name="connsiteY12" fmla="*/ 271463 h 559049"/>
                <a:gd name="connsiteX13" fmla="*/ 793 w 5761832"/>
                <a:gd name="connsiteY13" fmla="*/ 7938 h 55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61832" h="559049">
                  <a:moveTo>
                    <a:pt x="793" y="7938"/>
                  </a:moveTo>
                  <a:cubicBezTo>
                    <a:pt x="123031" y="32544"/>
                    <a:pt x="250031" y="23813"/>
                    <a:pt x="374650" y="31750"/>
                  </a:cubicBezTo>
                  <a:cubicBezTo>
                    <a:pt x="555361" y="27517"/>
                    <a:pt x="750359" y="32808"/>
                    <a:pt x="916782" y="19050"/>
                  </a:cubicBezTo>
                  <a:lnTo>
                    <a:pt x="4862512" y="19050"/>
                  </a:lnTo>
                  <a:lnTo>
                    <a:pt x="5076032" y="26988"/>
                  </a:lnTo>
                  <a:cubicBezTo>
                    <a:pt x="5303838" y="39423"/>
                    <a:pt x="5643562" y="28046"/>
                    <a:pt x="5759450" y="0"/>
                  </a:cubicBezTo>
                  <a:cubicBezTo>
                    <a:pt x="5713942" y="126736"/>
                    <a:pt x="5635095" y="193939"/>
                    <a:pt x="5577681" y="273050"/>
                  </a:cubicBezTo>
                  <a:lnTo>
                    <a:pt x="5761832" y="522287"/>
                  </a:lnTo>
                  <a:cubicBezTo>
                    <a:pt x="5652030" y="552713"/>
                    <a:pt x="5526881" y="557212"/>
                    <a:pt x="5251450" y="558800"/>
                  </a:cubicBezTo>
                  <a:lnTo>
                    <a:pt x="919163" y="550068"/>
                  </a:lnTo>
                  <a:lnTo>
                    <a:pt x="661194" y="553244"/>
                  </a:lnTo>
                  <a:cubicBezTo>
                    <a:pt x="526521" y="556419"/>
                    <a:pt x="206111" y="573881"/>
                    <a:pt x="0" y="527050"/>
                  </a:cubicBezTo>
                  <a:lnTo>
                    <a:pt x="200025" y="271463"/>
                  </a:lnTo>
                  <a:cubicBezTo>
                    <a:pt x="124089" y="193146"/>
                    <a:pt x="79110" y="136261"/>
                    <a:pt x="793" y="7938"/>
                  </a:cubicBezTo>
                  <a:close/>
                </a:path>
              </a:pathLst>
            </a:custGeom>
            <a:gradFill flip="none" rotWithShape="1">
              <a:gsLst>
                <a:gs pos="1000">
                  <a:srgbClr val="EA9C00"/>
                </a:gs>
                <a:gs pos="14000">
                  <a:srgbClr val="BC7D00"/>
                </a:gs>
                <a:gs pos="50000">
                  <a:srgbClr val="EA9C00"/>
                </a:gs>
                <a:gs pos="99000">
                  <a:srgbClr val="EA9C00"/>
                </a:gs>
                <a:gs pos="86000">
                  <a:srgbClr val="BC7D00"/>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US"/>
            </a:p>
          </p:txBody>
        </p:sp>
        <p:sp>
          <p:nvSpPr>
            <p:cNvPr id="40" name="Freeform 7"/>
            <p:cNvSpPr/>
            <p:nvPr/>
          </p:nvSpPr>
          <p:spPr>
            <a:xfrm>
              <a:off x="1732158" y="1373999"/>
              <a:ext cx="5562616" cy="452941"/>
            </a:xfrm>
            <a:custGeom>
              <a:avLst/>
              <a:gdLst>
                <a:gd name="connsiteX0" fmla="*/ 12700 w 5759450"/>
                <a:gd name="connsiteY0" fmla="*/ 0 h 565150"/>
                <a:gd name="connsiteX1" fmla="*/ 374650 w 5759450"/>
                <a:gd name="connsiteY1" fmla="*/ 38100 h 565150"/>
                <a:gd name="connsiteX2" fmla="*/ 5073650 w 5759450"/>
                <a:gd name="connsiteY2" fmla="*/ 38100 h 565150"/>
                <a:gd name="connsiteX3" fmla="*/ 5759450 w 5759450"/>
                <a:gd name="connsiteY3" fmla="*/ 6350 h 565150"/>
                <a:gd name="connsiteX4" fmla="*/ 5594350 w 5759450"/>
                <a:gd name="connsiteY4" fmla="*/ 279400 h 565150"/>
                <a:gd name="connsiteX5" fmla="*/ 5759450 w 5759450"/>
                <a:gd name="connsiteY5" fmla="*/ 552450 h 565150"/>
                <a:gd name="connsiteX6" fmla="*/ 5251450 w 5759450"/>
                <a:gd name="connsiteY6" fmla="*/ 565150 h 565150"/>
                <a:gd name="connsiteX7" fmla="*/ 654050 w 5759450"/>
                <a:gd name="connsiteY7" fmla="*/ 552450 h 565150"/>
                <a:gd name="connsiteX8" fmla="*/ 0 w 5759450"/>
                <a:gd name="connsiteY8" fmla="*/ 533400 h 565150"/>
                <a:gd name="connsiteX9" fmla="*/ 190500 w 5759450"/>
                <a:gd name="connsiteY9" fmla="*/ 254000 h 565150"/>
                <a:gd name="connsiteX10" fmla="*/ 12700 w 5759450"/>
                <a:gd name="connsiteY10" fmla="*/ 0 h 565150"/>
                <a:gd name="connsiteX0" fmla="*/ 12700 w 5759450"/>
                <a:gd name="connsiteY0" fmla="*/ 0 h 565150"/>
                <a:gd name="connsiteX1" fmla="*/ 374650 w 5759450"/>
                <a:gd name="connsiteY1" fmla="*/ 38100 h 565150"/>
                <a:gd name="connsiteX2" fmla="*/ 5073650 w 5759450"/>
                <a:gd name="connsiteY2" fmla="*/ 38100 h 565150"/>
                <a:gd name="connsiteX3" fmla="*/ 5759450 w 5759450"/>
                <a:gd name="connsiteY3" fmla="*/ 6350 h 565150"/>
                <a:gd name="connsiteX4" fmla="*/ 5594350 w 5759450"/>
                <a:gd name="connsiteY4" fmla="*/ 279400 h 565150"/>
                <a:gd name="connsiteX5" fmla="*/ 5759450 w 5759450"/>
                <a:gd name="connsiteY5" fmla="*/ 552450 h 565150"/>
                <a:gd name="connsiteX6" fmla="*/ 5251450 w 5759450"/>
                <a:gd name="connsiteY6" fmla="*/ 565150 h 565150"/>
                <a:gd name="connsiteX7" fmla="*/ 654050 w 5759450"/>
                <a:gd name="connsiteY7" fmla="*/ 552450 h 565150"/>
                <a:gd name="connsiteX8" fmla="*/ 0 w 5759450"/>
                <a:gd name="connsiteY8" fmla="*/ 533400 h 565150"/>
                <a:gd name="connsiteX9" fmla="*/ 190500 w 5759450"/>
                <a:gd name="connsiteY9" fmla="*/ 254000 h 565150"/>
                <a:gd name="connsiteX10" fmla="*/ 12700 w 5759450"/>
                <a:gd name="connsiteY10" fmla="*/ 0 h 565150"/>
                <a:gd name="connsiteX0" fmla="*/ 12700 w 5759450"/>
                <a:gd name="connsiteY0" fmla="*/ 0 h 565150"/>
                <a:gd name="connsiteX1" fmla="*/ 374650 w 5759450"/>
                <a:gd name="connsiteY1" fmla="*/ 38100 h 565150"/>
                <a:gd name="connsiteX2" fmla="*/ 5073650 w 5759450"/>
                <a:gd name="connsiteY2" fmla="*/ 38100 h 565150"/>
                <a:gd name="connsiteX3" fmla="*/ 5759450 w 5759450"/>
                <a:gd name="connsiteY3" fmla="*/ 6350 h 565150"/>
                <a:gd name="connsiteX4" fmla="*/ 5594350 w 5759450"/>
                <a:gd name="connsiteY4" fmla="*/ 279400 h 565150"/>
                <a:gd name="connsiteX5" fmla="*/ 5759450 w 5759450"/>
                <a:gd name="connsiteY5" fmla="*/ 552450 h 565150"/>
                <a:gd name="connsiteX6" fmla="*/ 5251450 w 5759450"/>
                <a:gd name="connsiteY6" fmla="*/ 565150 h 565150"/>
                <a:gd name="connsiteX7" fmla="*/ 654050 w 5759450"/>
                <a:gd name="connsiteY7" fmla="*/ 552450 h 565150"/>
                <a:gd name="connsiteX8" fmla="*/ 0 w 5759450"/>
                <a:gd name="connsiteY8" fmla="*/ 533400 h 565150"/>
                <a:gd name="connsiteX9" fmla="*/ 190500 w 5759450"/>
                <a:gd name="connsiteY9" fmla="*/ 254000 h 565150"/>
                <a:gd name="connsiteX10" fmla="*/ 12700 w 5759450"/>
                <a:gd name="connsiteY10" fmla="*/ 0 h 565150"/>
                <a:gd name="connsiteX0" fmla="*/ 22225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22225 w 5759450"/>
                <a:gd name="connsiteY10" fmla="*/ 7938 h 558800"/>
                <a:gd name="connsiteX0" fmla="*/ 22225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30956 w 5759450"/>
                <a:gd name="connsiteY10" fmla="*/ 28575 h 558800"/>
                <a:gd name="connsiteX11" fmla="*/ 22225 w 5759450"/>
                <a:gd name="connsiteY11" fmla="*/ 7938 h 558800"/>
                <a:gd name="connsiteX0" fmla="*/ 22225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19050 w 5759450"/>
                <a:gd name="connsiteY10" fmla="*/ 35719 h 558800"/>
                <a:gd name="connsiteX11" fmla="*/ 22225 w 5759450"/>
                <a:gd name="connsiteY11" fmla="*/ 7938 h 558800"/>
                <a:gd name="connsiteX0" fmla="*/ 24606 w 5761831"/>
                <a:gd name="connsiteY0" fmla="*/ 7938 h 558800"/>
                <a:gd name="connsiteX1" fmla="*/ 377031 w 5761831"/>
                <a:gd name="connsiteY1" fmla="*/ 31750 h 558800"/>
                <a:gd name="connsiteX2" fmla="*/ 5076031 w 5761831"/>
                <a:gd name="connsiteY2" fmla="*/ 31750 h 558800"/>
                <a:gd name="connsiteX3" fmla="*/ 5761831 w 5761831"/>
                <a:gd name="connsiteY3" fmla="*/ 0 h 558800"/>
                <a:gd name="connsiteX4" fmla="*/ 5596731 w 5761831"/>
                <a:gd name="connsiteY4" fmla="*/ 273050 h 558800"/>
                <a:gd name="connsiteX5" fmla="*/ 5761831 w 5761831"/>
                <a:gd name="connsiteY5" fmla="*/ 546100 h 558800"/>
                <a:gd name="connsiteX6" fmla="*/ 5253831 w 5761831"/>
                <a:gd name="connsiteY6" fmla="*/ 558800 h 558800"/>
                <a:gd name="connsiteX7" fmla="*/ 656431 w 5761831"/>
                <a:gd name="connsiteY7" fmla="*/ 546100 h 558800"/>
                <a:gd name="connsiteX8" fmla="*/ 2381 w 5761831"/>
                <a:gd name="connsiteY8" fmla="*/ 527050 h 558800"/>
                <a:gd name="connsiteX9" fmla="*/ 192881 w 5761831"/>
                <a:gd name="connsiteY9" fmla="*/ 247650 h 558800"/>
                <a:gd name="connsiteX10" fmla="*/ 0 w 5761831"/>
                <a:gd name="connsiteY10" fmla="*/ 30957 h 558800"/>
                <a:gd name="connsiteX11" fmla="*/ 24606 w 5761831"/>
                <a:gd name="connsiteY11" fmla="*/ 7938 h 558800"/>
                <a:gd name="connsiteX0" fmla="*/ 22225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22225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190500 w 5759450"/>
                <a:gd name="connsiteY9" fmla="*/ 247650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54050 w 5759450"/>
                <a:gd name="connsiteY7" fmla="*/ 546100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8800"/>
                <a:gd name="connsiteX1" fmla="*/ 374650 w 5759450"/>
                <a:gd name="connsiteY1" fmla="*/ 31750 h 558800"/>
                <a:gd name="connsiteX2" fmla="*/ 5073650 w 5759450"/>
                <a:gd name="connsiteY2" fmla="*/ 31750 h 558800"/>
                <a:gd name="connsiteX3" fmla="*/ 5759450 w 5759450"/>
                <a:gd name="connsiteY3" fmla="*/ 0 h 558800"/>
                <a:gd name="connsiteX4" fmla="*/ 5594350 w 5759450"/>
                <a:gd name="connsiteY4" fmla="*/ 273050 h 558800"/>
                <a:gd name="connsiteX5" fmla="*/ 5759450 w 5759450"/>
                <a:gd name="connsiteY5" fmla="*/ 546100 h 558800"/>
                <a:gd name="connsiteX6" fmla="*/ 5251450 w 5759450"/>
                <a:gd name="connsiteY6" fmla="*/ 558800 h 558800"/>
                <a:gd name="connsiteX7" fmla="*/ 661194 w 5759450"/>
                <a:gd name="connsiteY7" fmla="*/ 553244 h 558800"/>
                <a:gd name="connsiteX8" fmla="*/ 0 w 5759450"/>
                <a:gd name="connsiteY8" fmla="*/ 527050 h 558800"/>
                <a:gd name="connsiteX9" fmla="*/ 200025 w 5759450"/>
                <a:gd name="connsiteY9" fmla="*/ 271463 h 558800"/>
                <a:gd name="connsiteX10" fmla="*/ 793 w 5759450"/>
                <a:gd name="connsiteY10" fmla="*/ 7938 h 558800"/>
                <a:gd name="connsiteX0" fmla="*/ 793 w 5759450"/>
                <a:gd name="connsiteY0" fmla="*/ 7938 h 559049"/>
                <a:gd name="connsiteX1" fmla="*/ 374650 w 5759450"/>
                <a:gd name="connsiteY1" fmla="*/ 31750 h 559049"/>
                <a:gd name="connsiteX2" fmla="*/ 5073650 w 5759450"/>
                <a:gd name="connsiteY2" fmla="*/ 31750 h 559049"/>
                <a:gd name="connsiteX3" fmla="*/ 5759450 w 5759450"/>
                <a:gd name="connsiteY3" fmla="*/ 0 h 559049"/>
                <a:gd name="connsiteX4" fmla="*/ 5594350 w 5759450"/>
                <a:gd name="connsiteY4" fmla="*/ 273050 h 559049"/>
                <a:gd name="connsiteX5" fmla="*/ 5759450 w 5759450"/>
                <a:gd name="connsiteY5" fmla="*/ 546100 h 559049"/>
                <a:gd name="connsiteX6" fmla="*/ 5251450 w 5759450"/>
                <a:gd name="connsiteY6" fmla="*/ 558800 h 559049"/>
                <a:gd name="connsiteX7" fmla="*/ 661194 w 5759450"/>
                <a:gd name="connsiteY7" fmla="*/ 553244 h 559049"/>
                <a:gd name="connsiteX8" fmla="*/ 0 w 5759450"/>
                <a:gd name="connsiteY8" fmla="*/ 527050 h 559049"/>
                <a:gd name="connsiteX9" fmla="*/ 200025 w 5759450"/>
                <a:gd name="connsiteY9" fmla="*/ 271463 h 559049"/>
                <a:gd name="connsiteX10" fmla="*/ 793 w 5759450"/>
                <a:gd name="connsiteY10" fmla="*/ 7938 h 559049"/>
                <a:gd name="connsiteX0" fmla="*/ 793 w 5759450"/>
                <a:gd name="connsiteY0" fmla="*/ 7938 h 559049"/>
                <a:gd name="connsiteX1" fmla="*/ 374650 w 5759450"/>
                <a:gd name="connsiteY1" fmla="*/ 31750 h 559049"/>
                <a:gd name="connsiteX2" fmla="*/ 919163 w 5759450"/>
                <a:gd name="connsiteY2" fmla="*/ 28575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661194 w 5759450"/>
                <a:gd name="connsiteY8" fmla="*/ 553244 h 559049"/>
                <a:gd name="connsiteX9" fmla="*/ 0 w 5759450"/>
                <a:gd name="connsiteY9" fmla="*/ 527050 h 559049"/>
                <a:gd name="connsiteX10" fmla="*/ 200025 w 5759450"/>
                <a:gd name="connsiteY10" fmla="*/ 271463 h 559049"/>
                <a:gd name="connsiteX11" fmla="*/ 793 w 5759450"/>
                <a:gd name="connsiteY11"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661194 w 5759450"/>
                <a:gd name="connsiteY8" fmla="*/ 553244 h 559049"/>
                <a:gd name="connsiteX9" fmla="*/ 0 w 5759450"/>
                <a:gd name="connsiteY9" fmla="*/ 527050 h 559049"/>
                <a:gd name="connsiteX10" fmla="*/ 200025 w 5759450"/>
                <a:gd name="connsiteY10" fmla="*/ 271463 h 559049"/>
                <a:gd name="connsiteX11" fmla="*/ 793 w 5759450"/>
                <a:gd name="connsiteY11"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661194 w 5759450"/>
                <a:gd name="connsiteY8" fmla="*/ 553244 h 559049"/>
                <a:gd name="connsiteX9" fmla="*/ 0 w 5759450"/>
                <a:gd name="connsiteY9" fmla="*/ 527050 h 559049"/>
                <a:gd name="connsiteX10" fmla="*/ 200025 w 5759450"/>
                <a:gd name="connsiteY10" fmla="*/ 271463 h 559049"/>
                <a:gd name="connsiteX11" fmla="*/ 793 w 5759450"/>
                <a:gd name="connsiteY11"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661194 w 5759450"/>
                <a:gd name="connsiteY8" fmla="*/ 553244 h 559049"/>
                <a:gd name="connsiteX9" fmla="*/ 0 w 5759450"/>
                <a:gd name="connsiteY9" fmla="*/ 527050 h 559049"/>
                <a:gd name="connsiteX10" fmla="*/ 200025 w 5759450"/>
                <a:gd name="connsiteY10" fmla="*/ 271463 h 559049"/>
                <a:gd name="connsiteX11" fmla="*/ 793 w 5759450"/>
                <a:gd name="connsiteY11"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919163 w 5759450"/>
                <a:gd name="connsiteY8" fmla="*/ 554831 h 559049"/>
                <a:gd name="connsiteX9" fmla="*/ 661194 w 5759450"/>
                <a:gd name="connsiteY9" fmla="*/ 553244 h 559049"/>
                <a:gd name="connsiteX10" fmla="*/ 0 w 5759450"/>
                <a:gd name="connsiteY10" fmla="*/ 527050 h 559049"/>
                <a:gd name="connsiteX11" fmla="*/ 200025 w 5759450"/>
                <a:gd name="connsiteY11" fmla="*/ 271463 h 559049"/>
                <a:gd name="connsiteX12" fmla="*/ 793 w 5759450"/>
                <a:gd name="connsiteY12"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5073650 w 5759450"/>
                <a:gd name="connsiteY3" fmla="*/ 31750 h 559049"/>
                <a:gd name="connsiteX4" fmla="*/ 5759450 w 5759450"/>
                <a:gd name="connsiteY4" fmla="*/ 0 h 559049"/>
                <a:gd name="connsiteX5" fmla="*/ 5594350 w 5759450"/>
                <a:gd name="connsiteY5" fmla="*/ 273050 h 559049"/>
                <a:gd name="connsiteX6" fmla="*/ 5759450 w 5759450"/>
                <a:gd name="connsiteY6" fmla="*/ 546100 h 559049"/>
                <a:gd name="connsiteX7" fmla="*/ 5251450 w 5759450"/>
                <a:gd name="connsiteY7" fmla="*/ 558800 h 559049"/>
                <a:gd name="connsiteX8" fmla="*/ 919163 w 5759450"/>
                <a:gd name="connsiteY8" fmla="*/ 550068 h 559049"/>
                <a:gd name="connsiteX9" fmla="*/ 661194 w 5759450"/>
                <a:gd name="connsiteY9" fmla="*/ 553244 h 559049"/>
                <a:gd name="connsiteX10" fmla="*/ 0 w 5759450"/>
                <a:gd name="connsiteY10" fmla="*/ 527050 h 559049"/>
                <a:gd name="connsiteX11" fmla="*/ 200025 w 5759450"/>
                <a:gd name="connsiteY11" fmla="*/ 271463 h 559049"/>
                <a:gd name="connsiteX12" fmla="*/ 793 w 5759450"/>
                <a:gd name="connsiteY12"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0131 w 5759450"/>
                <a:gd name="connsiteY3" fmla="*/ 30956 h 559049"/>
                <a:gd name="connsiteX4" fmla="*/ 5073650 w 5759450"/>
                <a:gd name="connsiteY4" fmla="*/ 31750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3650 w 5759450"/>
                <a:gd name="connsiteY4" fmla="*/ 31750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94350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77681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77681 w 5759450"/>
                <a:gd name="connsiteY6" fmla="*/ 273050 h 559049"/>
                <a:gd name="connsiteX7" fmla="*/ 5759450 w 5759450"/>
                <a:gd name="connsiteY7" fmla="*/ 546100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77681 w 5759450"/>
                <a:gd name="connsiteY6" fmla="*/ 273050 h 559049"/>
                <a:gd name="connsiteX7" fmla="*/ 5754688 w 5759450"/>
                <a:gd name="connsiteY7" fmla="*/ 517525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59049"/>
                <a:gd name="connsiteX1" fmla="*/ 374650 w 5759450"/>
                <a:gd name="connsiteY1" fmla="*/ 31750 h 559049"/>
                <a:gd name="connsiteX2" fmla="*/ 916782 w 5759450"/>
                <a:gd name="connsiteY2" fmla="*/ 19050 h 559049"/>
                <a:gd name="connsiteX3" fmla="*/ 4862512 w 5759450"/>
                <a:gd name="connsiteY3" fmla="*/ 19050 h 559049"/>
                <a:gd name="connsiteX4" fmla="*/ 5076032 w 5759450"/>
                <a:gd name="connsiteY4" fmla="*/ 26988 h 559049"/>
                <a:gd name="connsiteX5" fmla="*/ 5759450 w 5759450"/>
                <a:gd name="connsiteY5" fmla="*/ 0 h 559049"/>
                <a:gd name="connsiteX6" fmla="*/ 5577681 w 5759450"/>
                <a:gd name="connsiteY6" fmla="*/ 273050 h 559049"/>
                <a:gd name="connsiteX7" fmla="*/ 5754688 w 5759450"/>
                <a:gd name="connsiteY7" fmla="*/ 517525 h 559049"/>
                <a:gd name="connsiteX8" fmla="*/ 5251450 w 5759450"/>
                <a:gd name="connsiteY8" fmla="*/ 558800 h 559049"/>
                <a:gd name="connsiteX9" fmla="*/ 919163 w 5759450"/>
                <a:gd name="connsiteY9" fmla="*/ 550068 h 559049"/>
                <a:gd name="connsiteX10" fmla="*/ 661194 w 5759450"/>
                <a:gd name="connsiteY10" fmla="*/ 553244 h 559049"/>
                <a:gd name="connsiteX11" fmla="*/ 0 w 5759450"/>
                <a:gd name="connsiteY11" fmla="*/ 527050 h 559049"/>
                <a:gd name="connsiteX12" fmla="*/ 200025 w 5759450"/>
                <a:gd name="connsiteY12" fmla="*/ 271463 h 559049"/>
                <a:gd name="connsiteX13" fmla="*/ 793 w 5759450"/>
                <a:gd name="connsiteY13" fmla="*/ 7938 h 559049"/>
                <a:gd name="connsiteX0" fmla="*/ 793 w 5759450"/>
                <a:gd name="connsiteY0" fmla="*/ 7938 h 561529"/>
                <a:gd name="connsiteX1" fmla="*/ 374650 w 5759450"/>
                <a:gd name="connsiteY1" fmla="*/ 31750 h 561529"/>
                <a:gd name="connsiteX2" fmla="*/ 916782 w 5759450"/>
                <a:gd name="connsiteY2" fmla="*/ 19050 h 561529"/>
                <a:gd name="connsiteX3" fmla="*/ 4862512 w 5759450"/>
                <a:gd name="connsiteY3" fmla="*/ 19050 h 561529"/>
                <a:gd name="connsiteX4" fmla="*/ 5076032 w 5759450"/>
                <a:gd name="connsiteY4" fmla="*/ 26988 h 561529"/>
                <a:gd name="connsiteX5" fmla="*/ 5759450 w 5759450"/>
                <a:gd name="connsiteY5" fmla="*/ 0 h 561529"/>
                <a:gd name="connsiteX6" fmla="*/ 5577681 w 5759450"/>
                <a:gd name="connsiteY6" fmla="*/ 273050 h 561529"/>
                <a:gd name="connsiteX7" fmla="*/ 5754688 w 5759450"/>
                <a:gd name="connsiteY7" fmla="*/ 517525 h 561529"/>
                <a:gd name="connsiteX8" fmla="*/ 5251450 w 5759450"/>
                <a:gd name="connsiteY8" fmla="*/ 558800 h 561529"/>
                <a:gd name="connsiteX9" fmla="*/ 919163 w 5759450"/>
                <a:gd name="connsiteY9" fmla="*/ 550068 h 561529"/>
                <a:gd name="connsiteX10" fmla="*/ 661194 w 5759450"/>
                <a:gd name="connsiteY10" fmla="*/ 553244 h 561529"/>
                <a:gd name="connsiteX11" fmla="*/ 0 w 5759450"/>
                <a:gd name="connsiteY11" fmla="*/ 527050 h 561529"/>
                <a:gd name="connsiteX12" fmla="*/ 200025 w 5759450"/>
                <a:gd name="connsiteY12" fmla="*/ 271463 h 561529"/>
                <a:gd name="connsiteX13" fmla="*/ 793 w 5759450"/>
                <a:gd name="connsiteY13" fmla="*/ 7938 h 561529"/>
                <a:gd name="connsiteX0" fmla="*/ 793 w 5759450"/>
                <a:gd name="connsiteY0" fmla="*/ 7938 h 562791"/>
                <a:gd name="connsiteX1" fmla="*/ 374650 w 5759450"/>
                <a:gd name="connsiteY1" fmla="*/ 31750 h 562791"/>
                <a:gd name="connsiteX2" fmla="*/ 916782 w 5759450"/>
                <a:gd name="connsiteY2" fmla="*/ 19050 h 562791"/>
                <a:gd name="connsiteX3" fmla="*/ 4862512 w 5759450"/>
                <a:gd name="connsiteY3" fmla="*/ 19050 h 562791"/>
                <a:gd name="connsiteX4" fmla="*/ 5076032 w 5759450"/>
                <a:gd name="connsiteY4" fmla="*/ 26988 h 562791"/>
                <a:gd name="connsiteX5" fmla="*/ 5759450 w 5759450"/>
                <a:gd name="connsiteY5" fmla="*/ 0 h 562791"/>
                <a:gd name="connsiteX6" fmla="*/ 5577681 w 5759450"/>
                <a:gd name="connsiteY6" fmla="*/ 273050 h 562791"/>
                <a:gd name="connsiteX7" fmla="*/ 5754688 w 5759450"/>
                <a:gd name="connsiteY7" fmla="*/ 517525 h 562791"/>
                <a:gd name="connsiteX8" fmla="*/ 5251450 w 5759450"/>
                <a:gd name="connsiteY8" fmla="*/ 558800 h 562791"/>
                <a:gd name="connsiteX9" fmla="*/ 919163 w 5759450"/>
                <a:gd name="connsiteY9" fmla="*/ 550068 h 562791"/>
                <a:gd name="connsiteX10" fmla="*/ 661194 w 5759450"/>
                <a:gd name="connsiteY10" fmla="*/ 553244 h 562791"/>
                <a:gd name="connsiteX11" fmla="*/ 0 w 5759450"/>
                <a:gd name="connsiteY11" fmla="*/ 527050 h 562791"/>
                <a:gd name="connsiteX12" fmla="*/ 200025 w 5759450"/>
                <a:gd name="connsiteY12" fmla="*/ 271463 h 562791"/>
                <a:gd name="connsiteX13" fmla="*/ 793 w 5759450"/>
                <a:gd name="connsiteY13" fmla="*/ 7938 h 562791"/>
                <a:gd name="connsiteX0" fmla="*/ 793 w 5761832"/>
                <a:gd name="connsiteY0" fmla="*/ 7938 h 563259"/>
                <a:gd name="connsiteX1" fmla="*/ 374650 w 5761832"/>
                <a:gd name="connsiteY1" fmla="*/ 31750 h 563259"/>
                <a:gd name="connsiteX2" fmla="*/ 916782 w 5761832"/>
                <a:gd name="connsiteY2" fmla="*/ 19050 h 563259"/>
                <a:gd name="connsiteX3" fmla="*/ 4862512 w 5761832"/>
                <a:gd name="connsiteY3" fmla="*/ 19050 h 563259"/>
                <a:gd name="connsiteX4" fmla="*/ 5076032 w 5761832"/>
                <a:gd name="connsiteY4" fmla="*/ 26988 h 563259"/>
                <a:gd name="connsiteX5" fmla="*/ 5759450 w 5761832"/>
                <a:gd name="connsiteY5" fmla="*/ 0 h 563259"/>
                <a:gd name="connsiteX6" fmla="*/ 5577681 w 5761832"/>
                <a:gd name="connsiteY6" fmla="*/ 273050 h 563259"/>
                <a:gd name="connsiteX7" fmla="*/ 5761832 w 5761832"/>
                <a:gd name="connsiteY7" fmla="*/ 522287 h 563259"/>
                <a:gd name="connsiteX8" fmla="*/ 5251450 w 5761832"/>
                <a:gd name="connsiteY8" fmla="*/ 558800 h 563259"/>
                <a:gd name="connsiteX9" fmla="*/ 919163 w 5761832"/>
                <a:gd name="connsiteY9" fmla="*/ 550068 h 563259"/>
                <a:gd name="connsiteX10" fmla="*/ 661194 w 5761832"/>
                <a:gd name="connsiteY10" fmla="*/ 553244 h 563259"/>
                <a:gd name="connsiteX11" fmla="*/ 0 w 5761832"/>
                <a:gd name="connsiteY11" fmla="*/ 527050 h 563259"/>
                <a:gd name="connsiteX12" fmla="*/ 200025 w 5761832"/>
                <a:gd name="connsiteY12" fmla="*/ 271463 h 563259"/>
                <a:gd name="connsiteX13" fmla="*/ 793 w 5761832"/>
                <a:gd name="connsiteY13" fmla="*/ 7938 h 563259"/>
                <a:gd name="connsiteX0" fmla="*/ 793 w 5761832"/>
                <a:gd name="connsiteY0" fmla="*/ 7938 h 563781"/>
                <a:gd name="connsiteX1" fmla="*/ 374650 w 5761832"/>
                <a:gd name="connsiteY1" fmla="*/ 31750 h 563781"/>
                <a:gd name="connsiteX2" fmla="*/ 916782 w 5761832"/>
                <a:gd name="connsiteY2" fmla="*/ 19050 h 563781"/>
                <a:gd name="connsiteX3" fmla="*/ 4862512 w 5761832"/>
                <a:gd name="connsiteY3" fmla="*/ 19050 h 563781"/>
                <a:gd name="connsiteX4" fmla="*/ 5076032 w 5761832"/>
                <a:gd name="connsiteY4" fmla="*/ 26988 h 563781"/>
                <a:gd name="connsiteX5" fmla="*/ 5759450 w 5761832"/>
                <a:gd name="connsiteY5" fmla="*/ 0 h 563781"/>
                <a:gd name="connsiteX6" fmla="*/ 5577681 w 5761832"/>
                <a:gd name="connsiteY6" fmla="*/ 273050 h 563781"/>
                <a:gd name="connsiteX7" fmla="*/ 5761832 w 5761832"/>
                <a:gd name="connsiteY7" fmla="*/ 522287 h 563781"/>
                <a:gd name="connsiteX8" fmla="*/ 5251450 w 5761832"/>
                <a:gd name="connsiteY8" fmla="*/ 558800 h 563781"/>
                <a:gd name="connsiteX9" fmla="*/ 919163 w 5761832"/>
                <a:gd name="connsiteY9" fmla="*/ 550068 h 563781"/>
                <a:gd name="connsiteX10" fmla="*/ 661194 w 5761832"/>
                <a:gd name="connsiteY10" fmla="*/ 553244 h 563781"/>
                <a:gd name="connsiteX11" fmla="*/ 0 w 5761832"/>
                <a:gd name="connsiteY11" fmla="*/ 527050 h 563781"/>
                <a:gd name="connsiteX12" fmla="*/ 200025 w 5761832"/>
                <a:gd name="connsiteY12" fmla="*/ 271463 h 563781"/>
                <a:gd name="connsiteX13" fmla="*/ 793 w 5761832"/>
                <a:gd name="connsiteY13" fmla="*/ 7938 h 563781"/>
                <a:gd name="connsiteX0" fmla="*/ 793 w 5761832"/>
                <a:gd name="connsiteY0" fmla="*/ 7938 h 559049"/>
                <a:gd name="connsiteX1" fmla="*/ 374650 w 5761832"/>
                <a:gd name="connsiteY1" fmla="*/ 31750 h 559049"/>
                <a:gd name="connsiteX2" fmla="*/ 916782 w 5761832"/>
                <a:gd name="connsiteY2" fmla="*/ 19050 h 559049"/>
                <a:gd name="connsiteX3" fmla="*/ 4862512 w 5761832"/>
                <a:gd name="connsiteY3" fmla="*/ 19050 h 559049"/>
                <a:gd name="connsiteX4" fmla="*/ 5076032 w 5761832"/>
                <a:gd name="connsiteY4" fmla="*/ 26988 h 559049"/>
                <a:gd name="connsiteX5" fmla="*/ 5759450 w 5761832"/>
                <a:gd name="connsiteY5" fmla="*/ 0 h 559049"/>
                <a:gd name="connsiteX6" fmla="*/ 5577681 w 5761832"/>
                <a:gd name="connsiteY6" fmla="*/ 273050 h 559049"/>
                <a:gd name="connsiteX7" fmla="*/ 5761832 w 5761832"/>
                <a:gd name="connsiteY7" fmla="*/ 522287 h 559049"/>
                <a:gd name="connsiteX8" fmla="*/ 5251450 w 5761832"/>
                <a:gd name="connsiteY8" fmla="*/ 558800 h 559049"/>
                <a:gd name="connsiteX9" fmla="*/ 919163 w 5761832"/>
                <a:gd name="connsiteY9" fmla="*/ 550068 h 559049"/>
                <a:gd name="connsiteX10" fmla="*/ 661194 w 5761832"/>
                <a:gd name="connsiteY10" fmla="*/ 553244 h 559049"/>
                <a:gd name="connsiteX11" fmla="*/ 0 w 5761832"/>
                <a:gd name="connsiteY11" fmla="*/ 527050 h 559049"/>
                <a:gd name="connsiteX12" fmla="*/ 200025 w 5761832"/>
                <a:gd name="connsiteY12" fmla="*/ 271463 h 559049"/>
                <a:gd name="connsiteX13" fmla="*/ 793 w 5761832"/>
                <a:gd name="connsiteY13" fmla="*/ 7938 h 55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61832" h="559049">
                  <a:moveTo>
                    <a:pt x="793" y="7938"/>
                  </a:moveTo>
                  <a:cubicBezTo>
                    <a:pt x="123031" y="32544"/>
                    <a:pt x="250031" y="23813"/>
                    <a:pt x="374650" y="31750"/>
                  </a:cubicBezTo>
                  <a:cubicBezTo>
                    <a:pt x="555361" y="27517"/>
                    <a:pt x="750359" y="32808"/>
                    <a:pt x="916782" y="19050"/>
                  </a:cubicBezTo>
                  <a:lnTo>
                    <a:pt x="4862512" y="19050"/>
                  </a:lnTo>
                  <a:lnTo>
                    <a:pt x="5076032" y="26988"/>
                  </a:lnTo>
                  <a:cubicBezTo>
                    <a:pt x="5303838" y="39423"/>
                    <a:pt x="5643562" y="28046"/>
                    <a:pt x="5759450" y="0"/>
                  </a:cubicBezTo>
                  <a:cubicBezTo>
                    <a:pt x="5713942" y="126736"/>
                    <a:pt x="5635095" y="193939"/>
                    <a:pt x="5577681" y="273050"/>
                  </a:cubicBezTo>
                  <a:lnTo>
                    <a:pt x="5761832" y="522287"/>
                  </a:lnTo>
                  <a:cubicBezTo>
                    <a:pt x="5652030" y="552713"/>
                    <a:pt x="5526881" y="557212"/>
                    <a:pt x="5251450" y="558800"/>
                  </a:cubicBezTo>
                  <a:lnTo>
                    <a:pt x="919163" y="550068"/>
                  </a:lnTo>
                  <a:lnTo>
                    <a:pt x="661194" y="553244"/>
                  </a:lnTo>
                  <a:cubicBezTo>
                    <a:pt x="526521" y="556419"/>
                    <a:pt x="206111" y="573881"/>
                    <a:pt x="0" y="527050"/>
                  </a:cubicBezTo>
                  <a:lnTo>
                    <a:pt x="200025" y="271463"/>
                  </a:lnTo>
                  <a:cubicBezTo>
                    <a:pt x="124089" y="193146"/>
                    <a:pt x="79110" y="136261"/>
                    <a:pt x="793" y="7938"/>
                  </a:cubicBezTo>
                  <a:close/>
                </a:path>
              </a:pathLst>
            </a:custGeom>
            <a:noFill/>
            <a:ln w="19050">
              <a:solidFill>
                <a:srgbClr val="FFDB93"/>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US"/>
            </a:p>
          </p:txBody>
        </p:sp>
      </p:grpSp>
      <p:grpSp>
        <p:nvGrpSpPr>
          <p:cNvPr id="33" name="Group 32"/>
          <p:cNvGrpSpPr>
            <a:grpSpLocks/>
          </p:cNvGrpSpPr>
          <p:nvPr/>
        </p:nvGrpSpPr>
        <p:grpSpPr bwMode="auto">
          <a:xfrm>
            <a:off x="3827463" y="226953"/>
            <a:ext cx="4651375" cy="1205790"/>
            <a:chOff x="2530645" y="1066800"/>
            <a:chExt cx="4651820" cy="1220177"/>
          </a:xfrm>
        </p:grpSpPr>
        <p:pic>
          <p:nvPicPr>
            <p:cNvPr id="35" name="Picture 34" descr="C:\Users\dell\Desktop\Icon sale page\Icon tĩnh\200wide.jpg"/>
            <p:cNvPicPr>
              <a:picLocks noChangeAspect="1" noChangeArrowheads="1"/>
            </p:cNvPicPr>
            <p:nvPr/>
          </p:nvPicPr>
          <p:blipFill>
            <a:blip r:embed="rId2">
              <a:extLst>
                <a:ext uri="{28A0092B-C50C-407E-A947-70E740481C1C}">
                  <a14:useLocalDpi xmlns:a14="http://schemas.microsoft.com/office/drawing/2010/main" val="0"/>
                </a:ext>
              </a:extLst>
            </a:blip>
            <a:srcRect l="14159"/>
            <a:stretch>
              <a:fillRect/>
            </a:stretch>
          </p:blipFill>
          <p:spPr bwMode="auto">
            <a:xfrm flipH="1">
              <a:off x="2631272" y="2040885"/>
              <a:ext cx="3744118" cy="246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6" name="Group 35"/>
            <p:cNvGrpSpPr>
              <a:grpSpLocks/>
            </p:cNvGrpSpPr>
            <p:nvPr/>
          </p:nvGrpSpPr>
          <p:grpSpPr bwMode="auto">
            <a:xfrm>
              <a:off x="2530645" y="1066800"/>
              <a:ext cx="4651820" cy="1011238"/>
              <a:chOff x="2671148" y="1311915"/>
              <a:chExt cx="3938587" cy="1011238"/>
            </a:xfrm>
          </p:grpSpPr>
          <p:pic>
            <p:nvPicPr>
              <p:cNvPr id="37" name="Picture 3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1148" y="1311915"/>
                <a:ext cx="3938587" cy="1011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Rounded Rectangle 5"/>
              <p:cNvSpPr/>
              <p:nvPr/>
            </p:nvSpPr>
            <p:spPr>
              <a:xfrm>
                <a:off x="2762555" y="1386588"/>
                <a:ext cx="3777280" cy="861115"/>
              </a:xfrm>
              <a:prstGeom prst="roundRect">
                <a:avLst>
                  <a:gd name="adj" fmla="val 12108"/>
                </a:avLst>
              </a:prstGeom>
              <a:noFill/>
              <a:ln w="19050">
                <a:solidFill>
                  <a:srgbClr val="996633"/>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US"/>
              </a:p>
            </p:txBody>
          </p:sp>
        </p:grpSp>
      </p:grpSp>
      <p:sp>
        <p:nvSpPr>
          <p:cNvPr id="34" name="TextBox 19"/>
          <p:cNvSpPr txBox="1"/>
          <p:nvPr/>
        </p:nvSpPr>
        <p:spPr>
          <a:xfrm>
            <a:off x="4085407" y="496175"/>
            <a:ext cx="4134466" cy="461665"/>
          </a:xfrm>
          <a:prstGeom prst="rect">
            <a:avLst/>
          </a:prstGeom>
          <a:noFill/>
        </p:spPr>
        <p:txBody>
          <a:bodyPr wrap="non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eaLnBrk="1" fontAlgn="auto" hangingPunct="1">
              <a:spcBef>
                <a:spcPts val="0"/>
              </a:spcBef>
              <a:spcAft>
                <a:spcPts val="0"/>
              </a:spcAft>
              <a:defRPr/>
            </a:pPr>
            <a:r>
              <a:rPr lang="en-US" sz="2400" b="1">
                <a:solidFill>
                  <a:srgbClr val="996633"/>
                </a:solidFill>
                <a:effectLst>
                  <a:innerShdw blurRad="63500" dist="50800" dir="13500000">
                    <a:prstClr val="black">
                      <a:alpha val="50000"/>
                    </a:prstClr>
                  </a:innerShdw>
                </a:effectLst>
                <a:latin typeface="Verdana" pitchFamily="34" charset="0"/>
                <a:ea typeface="Verdana" pitchFamily="34" charset="0"/>
                <a:cs typeface="Verdana" pitchFamily="34" charset="0"/>
              </a:rPr>
              <a:t>GIỚI THIỆU VỀ SCRUM</a:t>
            </a:r>
            <a:endParaRPr lang="en-US" sz="2400" b="1" dirty="0">
              <a:solidFill>
                <a:srgbClr val="996633"/>
              </a:solidFill>
              <a:effectLst>
                <a:innerShdw blurRad="63500" dist="50800" dir="13500000">
                  <a:prstClr val="black">
                    <a:alpha val="50000"/>
                  </a:prstClr>
                </a:innerShdw>
              </a:effectLst>
              <a:latin typeface="Verdana" pitchFamily="34" charset="0"/>
              <a:ea typeface="Verdana" pitchFamily="34" charset="0"/>
              <a:cs typeface="Verdana" pitchFamily="34" charset="0"/>
            </a:endParaRPr>
          </a:p>
        </p:txBody>
      </p:sp>
      <p:sp>
        <p:nvSpPr>
          <p:cNvPr id="43" name="TextBox 42"/>
          <p:cNvSpPr txBox="1"/>
          <p:nvPr/>
        </p:nvSpPr>
        <p:spPr>
          <a:xfrm>
            <a:off x="4970106" y="6272654"/>
            <a:ext cx="5403467" cy="338554"/>
          </a:xfrm>
          <a:prstGeom prst="rect">
            <a:avLst/>
          </a:prstGeom>
          <a:solidFill>
            <a:schemeClr val="bg1"/>
          </a:solidFill>
          <a:ln>
            <a:solidFill>
              <a:schemeClr val="bg1"/>
            </a:solidFill>
          </a:ln>
        </p:spPr>
        <p:txBody>
          <a:bodyPr wrap="none" rtlCol="0">
            <a:spAutoFit/>
          </a:bodyPr>
          <a:lstStyle/>
          <a:p>
            <a:pPr algn="r"/>
            <a:r>
              <a:rPr lang="en-US" sz="1600" i="1">
                <a:solidFill>
                  <a:schemeClr val="accent2">
                    <a:lumMod val="50000"/>
                  </a:schemeClr>
                </a:solidFill>
              </a:rPr>
              <a:t>Nguồn: Scrum Guide 2016 (by Ken Schwaber &amp; Jeff Sutherland)</a:t>
            </a:r>
          </a:p>
        </p:txBody>
      </p:sp>
    </p:spTree>
    <p:extLst>
      <p:ext uri="{BB962C8B-B14F-4D97-AF65-F5344CB8AC3E}">
        <p14:creationId xmlns:p14="http://schemas.microsoft.com/office/powerpoint/2010/main" val="3984965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pic>
        <p:nvPicPr>
          <p:cNvPr id="3" name="Content Placeholder 2"/>
          <p:cNvPicPr>
            <a:picLocks noGrp="1" noChangeAspect="1"/>
          </p:cNvPicPr>
          <p:nvPr>
            <p:ph idx="1"/>
          </p:nvPr>
        </p:nvPicPr>
        <p:blipFill rotWithShape="1">
          <a:blip r:embed="rId2" cstate="screen">
            <a:extLst>
              <a:ext uri="{28A0092B-C50C-407E-A947-70E740481C1C}">
                <a14:useLocalDpi xmlns:a14="http://schemas.microsoft.com/office/drawing/2010/main"/>
              </a:ext>
            </a:extLst>
          </a:blip>
          <a:srcRect/>
          <a:stretch/>
        </p:blipFill>
        <p:spPr>
          <a:xfrm>
            <a:off x="1007012" y="0"/>
            <a:ext cx="9970681" cy="6858000"/>
          </a:xfrm>
        </p:spPr>
      </p:pic>
    </p:spTree>
    <p:extLst>
      <p:ext uri="{BB962C8B-B14F-4D97-AF65-F5344CB8AC3E}">
        <p14:creationId xmlns:p14="http://schemas.microsoft.com/office/powerpoint/2010/main" val="8521829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86064" y="1252539"/>
            <a:ext cx="6619875" cy="435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p:cNvSpPr txBox="1"/>
          <p:nvPr/>
        </p:nvSpPr>
        <p:spPr>
          <a:xfrm>
            <a:off x="6101574" y="5737225"/>
            <a:ext cx="3988464" cy="338554"/>
          </a:xfrm>
          <a:prstGeom prst="rect">
            <a:avLst/>
          </a:prstGeom>
          <a:noFill/>
        </p:spPr>
        <p:txBody>
          <a:bodyPr wrap="none" rtlCol="0">
            <a:spAutoFit/>
          </a:bodyPr>
          <a:lstStyle/>
          <a:p>
            <a:pPr algn="r"/>
            <a:r>
              <a:rPr lang="en-US" sz="1600" i="1">
                <a:solidFill>
                  <a:schemeClr val="accent2">
                    <a:lumMod val="50000"/>
                  </a:schemeClr>
                </a:solidFill>
              </a:rPr>
              <a:t>Nguồn ảnh: Học viện Agile (hocvienagile.com)</a:t>
            </a:r>
          </a:p>
        </p:txBody>
      </p:sp>
    </p:spTree>
    <p:extLst>
      <p:ext uri="{BB962C8B-B14F-4D97-AF65-F5344CB8AC3E}">
        <p14:creationId xmlns:p14="http://schemas.microsoft.com/office/powerpoint/2010/main" val="6255252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p:nvPr/>
        </p:nvSpPr>
        <p:spPr>
          <a:xfrm>
            <a:off x="4724401" y="1600200"/>
            <a:ext cx="4225925" cy="1257300"/>
          </a:xfrm>
          <a:custGeom>
            <a:avLst/>
            <a:gdLst>
              <a:gd name="connsiteX0" fmla="*/ 0 w 1739900"/>
              <a:gd name="connsiteY0" fmla="*/ 0 h 1257301"/>
              <a:gd name="connsiteX1" fmla="*/ 1739900 w 1739900"/>
              <a:gd name="connsiteY1" fmla="*/ 0 h 1257301"/>
              <a:gd name="connsiteX2" fmla="*/ 1739900 w 1739900"/>
              <a:gd name="connsiteY2" fmla="*/ 1257301 h 1257301"/>
              <a:gd name="connsiteX3" fmla="*/ 0 w 1739900"/>
              <a:gd name="connsiteY3" fmla="*/ 1257301 h 1257301"/>
              <a:gd name="connsiteX4" fmla="*/ 0 w 1739900"/>
              <a:gd name="connsiteY4" fmla="*/ 0 h 1257301"/>
              <a:gd name="connsiteX0" fmla="*/ 0 w 1739900"/>
              <a:gd name="connsiteY0" fmla="*/ 0 h 1257301"/>
              <a:gd name="connsiteX1" fmla="*/ 1739900 w 1739900"/>
              <a:gd name="connsiteY1" fmla="*/ 0 h 1257301"/>
              <a:gd name="connsiteX2" fmla="*/ 1733550 w 1739900"/>
              <a:gd name="connsiteY2" fmla="*/ 628651 h 1257301"/>
              <a:gd name="connsiteX3" fmla="*/ 1739900 w 1739900"/>
              <a:gd name="connsiteY3" fmla="*/ 1257301 h 1257301"/>
              <a:gd name="connsiteX4" fmla="*/ 0 w 1739900"/>
              <a:gd name="connsiteY4" fmla="*/ 1257301 h 1257301"/>
              <a:gd name="connsiteX5" fmla="*/ 0 w 1739900"/>
              <a:gd name="connsiteY5" fmla="*/ 0 h 1257301"/>
              <a:gd name="connsiteX0" fmla="*/ 0 w 1739900"/>
              <a:gd name="connsiteY0" fmla="*/ 0 h 1257301"/>
              <a:gd name="connsiteX1" fmla="*/ 1739900 w 1739900"/>
              <a:gd name="connsiteY1" fmla="*/ 0 h 1257301"/>
              <a:gd name="connsiteX2" fmla="*/ 1733550 w 1739900"/>
              <a:gd name="connsiteY2" fmla="*/ 628651 h 1257301"/>
              <a:gd name="connsiteX3" fmla="*/ 1739900 w 1739900"/>
              <a:gd name="connsiteY3" fmla="*/ 1257301 h 1257301"/>
              <a:gd name="connsiteX4" fmla="*/ 0 w 1739900"/>
              <a:gd name="connsiteY4" fmla="*/ 1257301 h 1257301"/>
              <a:gd name="connsiteX5" fmla="*/ 0 w 1739900"/>
              <a:gd name="connsiteY5" fmla="*/ 0 h 1257301"/>
              <a:gd name="connsiteX0" fmla="*/ 0 w 1739900"/>
              <a:gd name="connsiteY0" fmla="*/ 0 h 1257301"/>
              <a:gd name="connsiteX1" fmla="*/ 1739900 w 1739900"/>
              <a:gd name="connsiteY1" fmla="*/ 0 h 1257301"/>
              <a:gd name="connsiteX2" fmla="*/ 1733550 w 1739900"/>
              <a:gd name="connsiteY2" fmla="*/ 628651 h 1257301"/>
              <a:gd name="connsiteX3" fmla="*/ 1739900 w 1739900"/>
              <a:gd name="connsiteY3" fmla="*/ 1257301 h 1257301"/>
              <a:gd name="connsiteX4" fmla="*/ 0 w 1739900"/>
              <a:gd name="connsiteY4" fmla="*/ 1257301 h 1257301"/>
              <a:gd name="connsiteX5" fmla="*/ 0 w 1739900"/>
              <a:gd name="connsiteY5" fmla="*/ 0 h 1257301"/>
              <a:gd name="connsiteX0" fmla="*/ 0 w 2343162"/>
              <a:gd name="connsiteY0" fmla="*/ 0 h 1257301"/>
              <a:gd name="connsiteX1" fmla="*/ 1739900 w 2343162"/>
              <a:gd name="connsiteY1" fmla="*/ 0 h 1257301"/>
              <a:gd name="connsiteX2" fmla="*/ 2343150 w 2343162"/>
              <a:gd name="connsiteY2" fmla="*/ 622301 h 1257301"/>
              <a:gd name="connsiteX3" fmla="*/ 1739900 w 2343162"/>
              <a:gd name="connsiteY3" fmla="*/ 1257301 h 1257301"/>
              <a:gd name="connsiteX4" fmla="*/ 0 w 2343162"/>
              <a:gd name="connsiteY4" fmla="*/ 1257301 h 1257301"/>
              <a:gd name="connsiteX5" fmla="*/ 0 w 2343162"/>
              <a:gd name="connsiteY5" fmla="*/ 0 h 1257301"/>
              <a:gd name="connsiteX0" fmla="*/ 0 w 2343155"/>
              <a:gd name="connsiteY0" fmla="*/ 0 h 1257301"/>
              <a:gd name="connsiteX1" fmla="*/ 1739900 w 2343155"/>
              <a:gd name="connsiteY1" fmla="*/ 0 h 1257301"/>
              <a:gd name="connsiteX2" fmla="*/ 2343150 w 2343155"/>
              <a:gd name="connsiteY2" fmla="*/ 622301 h 1257301"/>
              <a:gd name="connsiteX3" fmla="*/ 1739900 w 2343155"/>
              <a:gd name="connsiteY3" fmla="*/ 1257301 h 1257301"/>
              <a:gd name="connsiteX4" fmla="*/ 0 w 2343155"/>
              <a:gd name="connsiteY4" fmla="*/ 1257301 h 1257301"/>
              <a:gd name="connsiteX5" fmla="*/ 0 w 2343155"/>
              <a:gd name="connsiteY5" fmla="*/ 0 h 1257301"/>
              <a:gd name="connsiteX0" fmla="*/ 0 w 2343155"/>
              <a:gd name="connsiteY0" fmla="*/ 0 h 1257301"/>
              <a:gd name="connsiteX1" fmla="*/ 1739900 w 2343155"/>
              <a:gd name="connsiteY1" fmla="*/ 0 h 1257301"/>
              <a:gd name="connsiteX2" fmla="*/ 2343150 w 2343155"/>
              <a:gd name="connsiteY2" fmla="*/ 622301 h 1257301"/>
              <a:gd name="connsiteX3" fmla="*/ 1739900 w 2343155"/>
              <a:gd name="connsiteY3" fmla="*/ 1257301 h 1257301"/>
              <a:gd name="connsiteX4" fmla="*/ 0 w 2343155"/>
              <a:gd name="connsiteY4" fmla="*/ 1257301 h 1257301"/>
              <a:gd name="connsiteX5" fmla="*/ 0 w 2343155"/>
              <a:gd name="connsiteY5" fmla="*/ 0 h 1257301"/>
              <a:gd name="connsiteX0" fmla="*/ 0 w 2343150"/>
              <a:gd name="connsiteY0" fmla="*/ 0 h 1257301"/>
              <a:gd name="connsiteX1" fmla="*/ 1739900 w 2343150"/>
              <a:gd name="connsiteY1" fmla="*/ 0 h 1257301"/>
              <a:gd name="connsiteX2" fmla="*/ 2343150 w 2343150"/>
              <a:gd name="connsiteY2" fmla="*/ 622301 h 1257301"/>
              <a:gd name="connsiteX3" fmla="*/ 1739900 w 2343150"/>
              <a:gd name="connsiteY3" fmla="*/ 1257301 h 1257301"/>
              <a:gd name="connsiteX4" fmla="*/ 0 w 2343150"/>
              <a:gd name="connsiteY4" fmla="*/ 1257301 h 1257301"/>
              <a:gd name="connsiteX5" fmla="*/ 0 w 2343150"/>
              <a:gd name="connsiteY5" fmla="*/ 0 h 1257301"/>
              <a:gd name="connsiteX0" fmla="*/ 0 w 2362200"/>
              <a:gd name="connsiteY0" fmla="*/ 0 h 1257301"/>
              <a:gd name="connsiteX1" fmla="*/ 1739900 w 2362200"/>
              <a:gd name="connsiteY1" fmla="*/ 0 h 1257301"/>
              <a:gd name="connsiteX2" fmla="*/ 2362200 w 2362200"/>
              <a:gd name="connsiteY2" fmla="*/ 635001 h 1257301"/>
              <a:gd name="connsiteX3" fmla="*/ 1739900 w 2362200"/>
              <a:gd name="connsiteY3" fmla="*/ 1257301 h 1257301"/>
              <a:gd name="connsiteX4" fmla="*/ 0 w 2362200"/>
              <a:gd name="connsiteY4" fmla="*/ 1257301 h 1257301"/>
              <a:gd name="connsiteX5" fmla="*/ 0 w 2362200"/>
              <a:gd name="connsiteY5" fmla="*/ 0 h 1257301"/>
              <a:gd name="connsiteX0" fmla="*/ 0 w 2362200"/>
              <a:gd name="connsiteY0" fmla="*/ 0 h 1257301"/>
              <a:gd name="connsiteX1" fmla="*/ 1739900 w 2362200"/>
              <a:gd name="connsiteY1" fmla="*/ 0 h 1257301"/>
              <a:gd name="connsiteX2" fmla="*/ 2362200 w 2362200"/>
              <a:gd name="connsiteY2" fmla="*/ 635001 h 1257301"/>
              <a:gd name="connsiteX3" fmla="*/ 1739900 w 2362200"/>
              <a:gd name="connsiteY3" fmla="*/ 1257301 h 1257301"/>
              <a:gd name="connsiteX4" fmla="*/ 0 w 2362200"/>
              <a:gd name="connsiteY4" fmla="*/ 1257301 h 1257301"/>
              <a:gd name="connsiteX5" fmla="*/ 0 w 2362200"/>
              <a:gd name="connsiteY5" fmla="*/ 0 h 1257301"/>
              <a:gd name="connsiteX0" fmla="*/ 0 w 2362200"/>
              <a:gd name="connsiteY0" fmla="*/ 0 h 1257301"/>
              <a:gd name="connsiteX1" fmla="*/ 1739900 w 2362200"/>
              <a:gd name="connsiteY1" fmla="*/ 0 h 1257301"/>
              <a:gd name="connsiteX2" fmla="*/ 2362200 w 2362200"/>
              <a:gd name="connsiteY2" fmla="*/ 635001 h 1257301"/>
              <a:gd name="connsiteX3" fmla="*/ 1739900 w 2362200"/>
              <a:gd name="connsiteY3" fmla="*/ 1257301 h 1257301"/>
              <a:gd name="connsiteX4" fmla="*/ 0 w 2362200"/>
              <a:gd name="connsiteY4" fmla="*/ 1257301 h 1257301"/>
              <a:gd name="connsiteX5" fmla="*/ 0 w 2362200"/>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349" h="1257301">
                <a:moveTo>
                  <a:pt x="0" y="0"/>
                </a:moveTo>
                <a:lnTo>
                  <a:pt x="1739900" y="0"/>
                </a:lnTo>
                <a:cubicBezTo>
                  <a:pt x="2097919" y="736600"/>
                  <a:pt x="1710758" y="-66675"/>
                  <a:pt x="2049349" y="635001"/>
                </a:cubicBezTo>
                <a:cubicBezTo>
                  <a:pt x="1687248" y="1352551"/>
                  <a:pt x="2110278" y="514351"/>
                  <a:pt x="1739900" y="1257301"/>
                </a:cubicBezTo>
                <a:lnTo>
                  <a:pt x="0" y="1257301"/>
                </a:lnTo>
                <a:lnTo>
                  <a:pt x="0" y="0"/>
                </a:lnTo>
                <a:close/>
              </a:path>
            </a:pathLst>
          </a:custGeom>
          <a:solidFill>
            <a:schemeClr val="bg1"/>
          </a:solidFill>
          <a:ln w="3175">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5" name="Round Same Side Corner Rectangle 1"/>
          <p:cNvSpPr/>
          <p:nvPr/>
        </p:nvSpPr>
        <p:spPr>
          <a:xfrm rot="16200000">
            <a:off x="3705225" y="1209675"/>
            <a:ext cx="1257300" cy="2038350"/>
          </a:xfrm>
          <a:custGeom>
            <a:avLst/>
            <a:gdLst>
              <a:gd name="connsiteX0" fmla="*/ 330205 w 1257300"/>
              <a:gd name="connsiteY0" fmla="*/ 0 h 1416050"/>
              <a:gd name="connsiteX1" fmla="*/ 927095 w 1257300"/>
              <a:gd name="connsiteY1" fmla="*/ 0 h 1416050"/>
              <a:gd name="connsiteX2" fmla="*/ 1257300 w 1257300"/>
              <a:gd name="connsiteY2" fmla="*/ 330205 h 1416050"/>
              <a:gd name="connsiteX3" fmla="*/ 1257300 w 1257300"/>
              <a:gd name="connsiteY3" fmla="*/ 1416050 h 1416050"/>
              <a:gd name="connsiteX4" fmla="*/ 1257300 w 1257300"/>
              <a:gd name="connsiteY4" fmla="*/ 1416050 h 1416050"/>
              <a:gd name="connsiteX5" fmla="*/ 0 w 1257300"/>
              <a:gd name="connsiteY5" fmla="*/ 1416050 h 1416050"/>
              <a:gd name="connsiteX6" fmla="*/ 0 w 1257300"/>
              <a:gd name="connsiteY6" fmla="*/ 1416050 h 1416050"/>
              <a:gd name="connsiteX7" fmla="*/ 0 w 1257300"/>
              <a:gd name="connsiteY7" fmla="*/ 330205 h 1416050"/>
              <a:gd name="connsiteX8" fmla="*/ 330205 w 1257300"/>
              <a:gd name="connsiteY8" fmla="*/ 0 h 1416050"/>
              <a:gd name="connsiteX0" fmla="*/ 330205 w 1257300"/>
              <a:gd name="connsiteY0" fmla="*/ 0 h 1416050"/>
              <a:gd name="connsiteX1" fmla="*/ 927095 w 1257300"/>
              <a:gd name="connsiteY1" fmla="*/ 0 h 1416050"/>
              <a:gd name="connsiteX2" fmla="*/ 1257300 w 1257300"/>
              <a:gd name="connsiteY2" fmla="*/ 330205 h 1416050"/>
              <a:gd name="connsiteX3" fmla="*/ 1257300 w 1257300"/>
              <a:gd name="connsiteY3" fmla="*/ 1416050 h 1416050"/>
              <a:gd name="connsiteX4" fmla="*/ 1257300 w 1257300"/>
              <a:gd name="connsiteY4" fmla="*/ 1416050 h 1416050"/>
              <a:gd name="connsiteX5" fmla="*/ 590550 w 1257300"/>
              <a:gd name="connsiteY5" fmla="*/ 1416050 h 1416050"/>
              <a:gd name="connsiteX6" fmla="*/ 0 w 1257300"/>
              <a:gd name="connsiteY6" fmla="*/ 1416050 h 1416050"/>
              <a:gd name="connsiteX7" fmla="*/ 0 w 1257300"/>
              <a:gd name="connsiteY7" fmla="*/ 1416050 h 1416050"/>
              <a:gd name="connsiteX8" fmla="*/ 0 w 1257300"/>
              <a:gd name="connsiteY8" fmla="*/ 330205 h 1416050"/>
              <a:gd name="connsiteX9" fmla="*/ 330205 w 1257300"/>
              <a:gd name="connsiteY9" fmla="*/ 0 h 1416050"/>
              <a:gd name="connsiteX0" fmla="*/ 330205 w 1257300"/>
              <a:gd name="connsiteY0" fmla="*/ 0 h 2038350"/>
              <a:gd name="connsiteX1" fmla="*/ 927095 w 1257300"/>
              <a:gd name="connsiteY1" fmla="*/ 0 h 2038350"/>
              <a:gd name="connsiteX2" fmla="*/ 1257300 w 1257300"/>
              <a:gd name="connsiteY2" fmla="*/ 330205 h 2038350"/>
              <a:gd name="connsiteX3" fmla="*/ 1257300 w 1257300"/>
              <a:gd name="connsiteY3" fmla="*/ 1416050 h 2038350"/>
              <a:gd name="connsiteX4" fmla="*/ 1257300 w 1257300"/>
              <a:gd name="connsiteY4" fmla="*/ 1416050 h 2038350"/>
              <a:gd name="connsiteX5" fmla="*/ 628650 w 1257300"/>
              <a:gd name="connsiteY5" fmla="*/ 2038350 h 2038350"/>
              <a:gd name="connsiteX6" fmla="*/ 0 w 1257300"/>
              <a:gd name="connsiteY6" fmla="*/ 1416050 h 2038350"/>
              <a:gd name="connsiteX7" fmla="*/ 0 w 1257300"/>
              <a:gd name="connsiteY7" fmla="*/ 1416050 h 2038350"/>
              <a:gd name="connsiteX8" fmla="*/ 0 w 1257300"/>
              <a:gd name="connsiteY8" fmla="*/ 330205 h 2038350"/>
              <a:gd name="connsiteX9" fmla="*/ 330205 w 1257300"/>
              <a:gd name="connsiteY9" fmla="*/ 0 h 2038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7300" h="2038350">
                <a:moveTo>
                  <a:pt x="330205" y="0"/>
                </a:moveTo>
                <a:lnTo>
                  <a:pt x="927095" y="0"/>
                </a:lnTo>
                <a:cubicBezTo>
                  <a:pt x="1109462" y="0"/>
                  <a:pt x="1257300" y="147838"/>
                  <a:pt x="1257300" y="330205"/>
                </a:cubicBezTo>
                <a:lnTo>
                  <a:pt x="1257300" y="1416050"/>
                </a:lnTo>
                <a:lnTo>
                  <a:pt x="1257300" y="1416050"/>
                </a:lnTo>
                <a:lnTo>
                  <a:pt x="628650" y="2038350"/>
                </a:lnTo>
                <a:lnTo>
                  <a:pt x="0" y="1416050"/>
                </a:lnTo>
                <a:lnTo>
                  <a:pt x="0" y="1416050"/>
                </a:lnTo>
                <a:lnTo>
                  <a:pt x="0" y="330205"/>
                </a:lnTo>
                <a:cubicBezTo>
                  <a:pt x="0" y="147838"/>
                  <a:pt x="147838" y="0"/>
                  <a:pt x="330205" y="0"/>
                </a:cubicBezTo>
                <a:close/>
              </a:path>
            </a:pathLst>
          </a:cu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6" name="Isosceles Triangle 5"/>
          <p:cNvSpPr/>
          <p:nvPr/>
        </p:nvSpPr>
        <p:spPr>
          <a:xfrm rot="5400000">
            <a:off x="4843463" y="2138363"/>
            <a:ext cx="371475" cy="180975"/>
          </a:xfrm>
          <a:prstGeom prst="triangl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7" name="Rectangle 2"/>
          <p:cNvSpPr/>
          <p:nvPr/>
        </p:nvSpPr>
        <p:spPr>
          <a:xfrm>
            <a:off x="4724401" y="3238500"/>
            <a:ext cx="4225925" cy="1257300"/>
          </a:xfrm>
          <a:custGeom>
            <a:avLst/>
            <a:gdLst>
              <a:gd name="connsiteX0" fmla="*/ 0 w 1739900"/>
              <a:gd name="connsiteY0" fmla="*/ 0 h 1257301"/>
              <a:gd name="connsiteX1" fmla="*/ 1739900 w 1739900"/>
              <a:gd name="connsiteY1" fmla="*/ 0 h 1257301"/>
              <a:gd name="connsiteX2" fmla="*/ 1739900 w 1739900"/>
              <a:gd name="connsiteY2" fmla="*/ 1257301 h 1257301"/>
              <a:gd name="connsiteX3" fmla="*/ 0 w 1739900"/>
              <a:gd name="connsiteY3" fmla="*/ 1257301 h 1257301"/>
              <a:gd name="connsiteX4" fmla="*/ 0 w 1739900"/>
              <a:gd name="connsiteY4" fmla="*/ 0 h 1257301"/>
              <a:gd name="connsiteX0" fmla="*/ 0 w 1739900"/>
              <a:gd name="connsiteY0" fmla="*/ 0 h 1257301"/>
              <a:gd name="connsiteX1" fmla="*/ 1739900 w 1739900"/>
              <a:gd name="connsiteY1" fmla="*/ 0 h 1257301"/>
              <a:gd name="connsiteX2" fmla="*/ 1733550 w 1739900"/>
              <a:gd name="connsiteY2" fmla="*/ 628651 h 1257301"/>
              <a:gd name="connsiteX3" fmla="*/ 1739900 w 1739900"/>
              <a:gd name="connsiteY3" fmla="*/ 1257301 h 1257301"/>
              <a:gd name="connsiteX4" fmla="*/ 0 w 1739900"/>
              <a:gd name="connsiteY4" fmla="*/ 1257301 h 1257301"/>
              <a:gd name="connsiteX5" fmla="*/ 0 w 1739900"/>
              <a:gd name="connsiteY5" fmla="*/ 0 h 1257301"/>
              <a:gd name="connsiteX0" fmla="*/ 0 w 1739900"/>
              <a:gd name="connsiteY0" fmla="*/ 0 h 1257301"/>
              <a:gd name="connsiteX1" fmla="*/ 1739900 w 1739900"/>
              <a:gd name="connsiteY1" fmla="*/ 0 h 1257301"/>
              <a:gd name="connsiteX2" fmla="*/ 1733550 w 1739900"/>
              <a:gd name="connsiteY2" fmla="*/ 628651 h 1257301"/>
              <a:gd name="connsiteX3" fmla="*/ 1739900 w 1739900"/>
              <a:gd name="connsiteY3" fmla="*/ 1257301 h 1257301"/>
              <a:gd name="connsiteX4" fmla="*/ 0 w 1739900"/>
              <a:gd name="connsiteY4" fmla="*/ 1257301 h 1257301"/>
              <a:gd name="connsiteX5" fmla="*/ 0 w 1739900"/>
              <a:gd name="connsiteY5" fmla="*/ 0 h 1257301"/>
              <a:gd name="connsiteX0" fmla="*/ 0 w 1739900"/>
              <a:gd name="connsiteY0" fmla="*/ 0 h 1257301"/>
              <a:gd name="connsiteX1" fmla="*/ 1739900 w 1739900"/>
              <a:gd name="connsiteY1" fmla="*/ 0 h 1257301"/>
              <a:gd name="connsiteX2" fmla="*/ 1733550 w 1739900"/>
              <a:gd name="connsiteY2" fmla="*/ 628651 h 1257301"/>
              <a:gd name="connsiteX3" fmla="*/ 1739900 w 1739900"/>
              <a:gd name="connsiteY3" fmla="*/ 1257301 h 1257301"/>
              <a:gd name="connsiteX4" fmla="*/ 0 w 1739900"/>
              <a:gd name="connsiteY4" fmla="*/ 1257301 h 1257301"/>
              <a:gd name="connsiteX5" fmla="*/ 0 w 1739900"/>
              <a:gd name="connsiteY5" fmla="*/ 0 h 1257301"/>
              <a:gd name="connsiteX0" fmla="*/ 0 w 2343162"/>
              <a:gd name="connsiteY0" fmla="*/ 0 h 1257301"/>
              <a:gd name="connsiteX1" fmla="*/ 1739900 w 2343162"/>
              <a:gd name="connsiteY1" fmla="*/ 0 h 1257301"/>
              <a:gd name="connsiteX2" fmla="*/ 2343150 w 2343162"/>
              <a:gd name="connsiteY2" fmla="*/ 622301 h 1257301"/>
              <a:gd name="connsiteX3" fmla="*/ 1739900 w 2343162"/>
              <a:gd name="connsiteY3" fmla="*/ 1257301 h 1257301"/>
              <a:gd name="connsiteX4" fmla="*/ 0 w 2343162"/>
              <a:gd name="connsiteY4" fmla="*/ 1257301 h 1257301"/>
              <a:gd name="connsiteX5" fmla="*/ 0 w 2343162"/>
              <a:gd name="connsiteY5" fmla="*/ 0 h 1257301"/>
              <a:gd name="connsiteX0" fmla="*/ 0 w 2343155"/>
              <a:gd name="connsiteY0" fmla="*/ 0 h 1257301"/>
              <a:gd name="connsiteX1" fmla="*/ 1739900 w 2343155"/>
              <a:gd name="connsiteY1" fmla="*/ 0 h 1257301"/>
              <a:gd name="connsiteX2" fmla="*/ 2343150 w 2343155"/>
              <a:gd name="connsiteY2" fmla="*/ 622301 h 1257301"/>
              <a:gd name="connsiteX3" fmla="*/ 1739900 w 2343155"/>
              <a:gd name="connsiteY3" fmla="*/ 1257301 h 1257301"/>
              <a:gd name="connsiteX4" fmla="*/ 0 w 2343155"/>
              <a:gd name="connsiteY4" fmla="*/ 1257301 h 1257301"/>
              <a:gd name="connsiteX5" fmla="*/ 0 w 2343155"/>
              <a:gd name="connsiteY5" fmla="*/ 0 h 1257301"/>
              <a:gd name="connsiteX0" fmla="*/ 0 w 2343155"/>
              <a:gd name="connsiteY0" fmla="*/ 0 h 1257301"/>
              <a:gd name="connsiteX1" fmla="*/ 1739900 w 2343155"/>
              <a:gd name="connsiteY1" fmla="*/ 0 h 1257301"/>
              <a:gd name="connsiteX2" fmla="*/ 2343150 w 2343155"/>
              <a:gd name="connsiteY2" fmla="*/ 622301 h 1257301"/>
              <a:gd name="connsiteX3" fmla="*/ 1739900 w 2343155"/>
              <a:gd name="connsiteY3" fmla="*/ 1257301 h 1257301"/>
              <a:gd name="connsiteX4" fmla="*/ 0 w 2343155"/>
              <a:gd name="connsiteY4" fmla="*/ 1257301 h 1257301"/>
              <a:gd name="connsiteX5" fmla="*/ 0 w 2343155"/>
              <a:gd name="connsiteY5" fmla="*/ 0 h 1257301"/>
              <a:gd name="connsiteX0" fmla="*/ 0 w 2343150"/>
              <a:gd name="connsiteY0" fmla="*/ 0 h 1257301"/>
              <a:gd name="connsiteX1" fmla="*/ 1739900 w 2343150"/>
              <a:gd name="connsiteY1" fmla="*/ 0 h 1257301"/>
              <a:gd name="connsiteX2" fmla="*/ 2343150 w 2343150"/>
              <a:gd name="connsiteY2" fmla="*/ 622301 h 1257301"/>
              <a:gd name="connsiteX3" fmla="*/ 1739900 w 2343150"/>
              <a:gd name="connsiteY3" fmla="*/ 1257301 h 1257301"/>
              <a:gd name="connsiteX4" fmla="*/ 0 w 2343150"/>
              <a:gd name="connsiteY4" fmla="*/ 1257301 h 1257301"/>
              <a:gd name="connsiteX5" fmla="*/ 0 w 2343150"/>
              <a:gd name="connsiteY5" fmla="*/ 0 h 1257301"/>
              <a:gd name="connsiteX0" fmla="*/ 0 w 2362200"/>
              <a:gd name="connsiteY0" fmla="*/ 0 h 1257301"/>
              <a:gd name="connsiteX1" fmla="*/ 1739900 w 2362200"/>
              <a:gd name="connsiteY1" fmla="*/ 0 h 1257301"/>
              <a:gd name="connsiteX2" fmla="*/ 2362200 w 2362200"/>
              <a:gd name="connsiteY2" fmla="*/ 635001 h 1257301"/>
              <a:gd name="connsiteX3" fmla="*/ 1739900 w 2362200"/>
              <a:gd name="connsiteY3" fmla="*/ 1257301 h 1257301"/>
              <a:gd name="connsiteX4" fmla="*/ 0 w 2362200"/>
              <a:gd name="connsiteY4" fmla="*/ 1257301 h 1257301"/>
              <a:gd name="connsiteX5" fmla="*/ 0 w 2362200"/>
              <a:gd name="connsiteY5" fmla="*/ 0 h 1257301"/>
              <a:gd name="connsiteX0" fmla="*/ 0 w 2362200"/>
              <a:gd name="connsiteY0" fmla="*/ 0 h 1257301"/>
              <a:gd name="connsiteX1" fmla="*/ 1739900 w 2362200"/>
              <a:gd name="connsiteY1" fmla="*/ 0 h 1257301"/>
              <a:gd name="connsiteX2" fmla="*/ 2362200 w 2362200"/>
              <a:gd name="connsiteY2" fmla="*/ 635001 h 1257301"/>
              <a:gd name="connsiteX3" fmla="*/ 1739900 w 2362200"/>
              <a:gd name="connsiteY3" fmla="*/ 1257301 h 1257301"/>
              <a:gd name="connsiteX4" fmla="*/ 0 w 2362200"/>
              <a:gd name="connsiteY4" fmla="*/ 1257301 h 1257301"/>
              <a:gd name="connsiteX5" fmla="*/ 0 w 2362200"/>
              <a:gd name="connsiteY5" fmla="*/ 0 h 1257301"/>
              <a:gd name="connsiteX0" fmla="*/ 0 w 2362200"/>
              <a:gd name="connsiteY0" fmla="*/ 0 h 1257301"/>
              <a:gd name="connsiteX1" fmla="*/ 1739900 w 2362200"/>
              <a:gd name="connsiteY1" fmla="*/ 0 h 1257301"/>
              <a:gd name="connsiteX2" fmla="*/ 2362200 w 2362200"/>
              <a:gd name="connsiteY2" fmla="*/ 635001 h 1257301"/>
              <a:gd name="connsiteX3" fmla="*/ 1739900 w 2362200"/>
              <a:gd name="connsiteY3" fmla="*/ 1257301 h 1257301"/>
              <a:gd name="connsiteX4" fmla="*/ 0 w 2362200"/>
              <a:gd name="connsiteY4" fmla="*/ 1257301 h 1257301"/>
              <a:gd name="connsiteX5" fmla="*/ 0 w 2362200"/>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349" h="1257301">
                <a:moveTo>
                  <a:pt x="0" y="0"/>
                </a:moveTo>
                <a:lnTo>
                  <a:pt x="1739900" y="0"/>
                </a:lnTo>
                <a:cubicBezTo>
                  <a:pt x="2097919" y="736600"/>
                  <a:pt x="1710758" y="-66675"/>
                  <a:pt x="2049349" y="635001"/>
                </a:cubicBezTo>
                <a:cubicBezTo>
                  <a:pt x="1687248" y="1352551"/>
                  <a:pt x="2110278" y="514351"/>
                  <a:pt x="1739900" y="1257301"/>
                </a:cubicBezTo>
                <a:lnTo>
                  <a:pt x="0" y="1257301"/>
                </a:lnTo>
                <a:lnTo>
                  <a:pt x="0" y="0"/>
                </a:lnTo>
                <a:close/>
              </a:path>
            </a:pathLst>
          </a:custGeom>
          <a:solidFill>
            <a:schemeClr val="bg1"/>
          </a:solidFill>
          <a:ln w="3175">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8" name="Round Same Side Corner Rectangle 1"/>
          <p:cNvSpPr/>
          <p:nvPr/>
        </p:nvSpPr>
        <p:spPr>
          <a:xfrm rot="16200000">
            <a:off x="3705225" y="2847975"/>
            <a:ext cx="1257300" cy="2038350"/>
          </a:xfrm>
          <a:custGeom>
            <a:avLst/>
            <a:gdLst>
              <a:gd name="connsiteX0" fmla="*/ 330205 w 1257300"/>
              <a:gd name="connsiteY0" fmla="*/ 0 h 1416050"/>
              <a:gd name="connsiteX1" fmla="*/ 927095 w 1257300"/>
              <a:gd name="connsiteY1" fmla="*/ 0 h 1416050"/>
              <a:gd name="connsiteX2" fmla="*/ 1257300 w 1257300"/>
              <a:gd name="connsiteY2" fmla="*/ 330205 h 1416050"/>
              <a:gd name="connsiteX3" fmla="*/ 1257300 w 1257300"/>
              <a:gd name="connsiteY3" fmla="*/ 1416050 h 1416050"/>
              <a:gd name="connsiteX4" fmla="*/ 1257300 w 1257300"/>
              <a:gd name="connsiteY4" fmla="*/ 1416050 h 1416050"/>
              <a:gd name="connsiteX5" fmla="*/ 0 w 1257300"/>
              <a:gd name="connsiteY5" fmla="*/ 1416050 h 1416050"/>
              <a:gd name="connsiteX6" fmla="*/ 0 w 1257300"/>
              <a:gd name="connsiteY6" fmla="*/ 1416050 h 1416050"/>
              <a:gd name="connsiteX7" fmla="*/ 0 w 1257300"/>
              <a:gd name="connsiteY7" fmla="*/ 330205 h 1416050"/>
              <a:gd name="connsiteX8" fmla="*/ 330205 w 1257300"/>
              <a:gd name="connsiteY8" fmla="*/ 0 h 1416050"/>
              <a:gd name="connsiteX0" fmla="*/ 330205 w 1257300"/>
              <a:gd name="connsiteY0" fmla="*/ 0 h 1416050"/>
              <a:gd name="connsiteX1" fmla="*/ 927095 w 1257300"/>
              <a:gd name="connsiteY1" fmla="*/ 0 h 1416050"/>
              <a:gd name="connsiteX2" fmla="*/ 1257300 w 1257300"/>
              <a:gd name="connsiteY2" fmla="*/ 330205 h 1416050"/>
              <a:gd name="connsiteX3" fmla="*/ 1257300 w 1257300"/>
              <a:gd name="connsiteY3" fmla="*/ 1416050 h 1416050"/>
              <a:gd name="connsiteX4" fmla="*/ 1257300 w 1257300"/>
              <a:gd name="connsiteY4" fmla="*/ 1416050 h 1416050"/>
              <a:gd name="connsiteX5" fmla="*/ 590550 w 1257300"/>
              <a:gd name="connsiteY5" fmla="*/ 1416050 h 1416050"/>
              <a:gd name="connsiteX6" fmla="*/ 0 w 1257300"/>
              <a:gd name="connsiteY6" fmla="*/ 1416050 h 1416050"/>
              <a:gd name="connsiteX7" fmla="*/ 0 w 1257300"/>
              <a:gd name="connsiteY7" fmla="*/ 1416050 h 1416050"/>
              <a:gd name="connsiteX8" fmla="*/ 0 w 1257300"/>
              <a:gd name="connsiteY8" fmla="*/ 330205 h 1416050"/>
              <a:gd name="connsiteX9" fmla="*/ 330205 w 1257300"/>
              <a:gd name="connsiteY9" fmla="*/ 0 h 1416050"/>
              <a:gd name="connsiteX0" fmla="*/ 330205 w 1257300"/>
              <a:gd name="connsiteY0" fmla="*/ 0 h 2038350"/>
              <a:gd name="connsiteX1" fmla="*/ 927095 w 1257300"/>
              <a:gd name="connsiteY1" fmla="*/ 0 h 2038350"/>
              <a:gd name="connsiteX2" fmla="*/ 1257300 w 1257300"/>
              <a:gd name="connsiteY2" fmla="*/ 330205 h 2038350"/>
              <a:gd name="connsiteX3" fmla="*/ 1257300 w 1257300"/>
              <a:gd name="connsiteY3" fmla="*/ 1416050 h 2038350"/>
              <a:gd name="connsiteX4" fmla="*/ 1257300 w 1257300"/>
              <a:gd name="connsiteY4" fmla="*/ 1416050 h 2038350"/>
              <a:gd name="connsiteX5" fmla="*/ 628650 w 1257300"/>
              <a:gd name="connsiteY5" fmla="*/ 2038350 h 2038350"/>
              <a:gd name="connsiteX6" fmla="*/ 0 w 1257300"/>
              <a:gd name="connsiteY6" fmla="*/ 1416050 h 2038350"/>
              <a:gd name="connsiteX7" fmla="*/ 0 w 1257300"/>
              <a:gd name="connsiteY7" fmla="*/ 1416050 h 2038350"/>
              <a:gd name="connsiteX8" fmla="*/ 0 w 1257300"/>
              <a:gd name="connsiteY8" fmla="*/ 330205 h 2038350"/>
              <a:gd name="connsiteX9" fmla="*/ 330205 w 1257300"/>
              <a:gd name="connsiteY9" fmla="*/ 0 h 2038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7300" h="2038350">
                <a:moveTo>
                  <a:pt x="330205" y="0"/>
                </a:moveTo>
                <a:lnTo>
                  <a:pt x="927095" y="0"/>
                </a:lnTo>
                <a:cubicBezTo>
                  <a:pt x="1109462" y="0"/>
                  <a:pt x="1257300" y="147838"/>
                  <a:pt x="1257300" y="330205"/>
                </a:cubicBezTo>
                <a:lnTo>
                  <a:pt x="1257300" y="1416050"/>
                </a:lnTo>
                <a:lnTo>
                  <a:pt x="1257300" y="1416050"/>
                </a:lnTo>
                <a:lnTo>
                  <a:pt x="628650" y="2038350"/>
                </a:lnTo>
                <a:lnTo>
                  <a:pt x="0" y="1416050"/>
                </a:lnTo>
                <a:lnTo>
                  <a:pt x="0" y="1416050"/>
                </a:lnTo>
                <a:lnTo>
                  <a:pt x="0" y="330205"/>
                </a:lnTo>
                <a:cubicBezTo>
                  <a:pt x="0" y="147838"/>
                  <a:pt x="147838" y="0"/>
                  <a:pt x="330205" y="0"/>
                </a:cubicBezTo>
                <a:close/>
              </a:path>
            </a:pathLst>
          </a:cu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9" name="Isosceles Triangle 8"/>
          <p:cNvSpPr/>
          <p:nvPr/>
        </p:nvSpPr>
        <p:spPr>
          <a:xfrm rot="5400000">
            <a:off x="4843463" y="3776663"/>
            <a:ext cx="371475" cy="180975"/>
          </a:xfrm>
          <a:prstGeom prst="triangl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10" name="Rectangle 2"/>
          <p:cNvSpPr/>
          <p:nvPr/>
        </p:nvSpPr>
        <p:spPr>
          <a:xfrm>
            <a:off x="4724401" y="4867275"/>
            <a:ext cx="4225925" cy="1257300"/>
          </a:xfrm>
          <a:custGeom>
            <a:avLst/>
            <a:gdLst>
              <a:gd name="connsiteX0" fmla="*/ 0 w 1739900"/>
              <a:gd name="connsiteY0" fmla="*/ 0 h 1257301"/>
              <a:gd name="connsiteX1" fmla="*/ 1739900 w 1739900"/>
              <a:gd name="connsiteY1" fmla="*/ 0 h 1257301"/>
              <a:gd name="connsiteX2" fmla="*/ 1739900 w 1739900"/>
              <a:gd name="connsiteY2" fmla="*/ 1257301 h 1257301"/>
              <a:gd name="connsiteX3" fmla="*/ 0 w 1739900"/>
              <a:gd name="connsiteY3" fmla="*/ 1257301 h 1257301"/>
              <a:gd name="connsiteX4" fmla="*/ 0 w 1739900"/>
              <a:gd name="connsiteY4" fmla="*/ 0 h 1257301"/>
              <a:gd name="connsiteX0" fmla="*/ 0 w 1739900"/>
              <a:gd name="connsiteY0" fmla="*/ 0 h 1257301"/>
              <a:gd name="connsiteX1" fmla="*/ 1739900 w 1739900"/>
              <a:gd name="connsiteY1" fmla="*/ 0 h 1257301"/>
              <a:gd name="connsiteX2" fmla="*/ 1733550 w 1739900"/>
              <a:gd name="connsiteY2" fmla="*/ 628651 h 1257301"/>
              <a:gd name="connsiteX3" fmla="*/ 1739900 w 1739900"/>
              <a:gd name="connsiteY3" fmla="*/ 1257301 h 1257301"/>
              <a:gd name="connsiteX4" fmla="*/ 0 w 1739900"/>
              <a:gd name="connsiteY4" fmla="*/ 1257301 h 1257301"/>
              <a:gd name="connsiteX5" fmla="*/ 0 w 1739900"/>
              <a:gd name="connsiteY5" fmla="*/ 0 h 1257301"/>
              <a:gd name="connsiteX0" fmla="*/ 0 w 1739900"/>
              <a:gd name="connsiteY0" fmla="*/ 0 h 1257301"/>
              <a:gd name="connsiteX1" fmla="*/ 1739900 w 1739900"/>
              <a:gd name="connsiteY1" fmla="*/ 0 h 1257301"/>
              <a:gd name="connsiteX2" fmla="*/ 1733550 w 1739900"/>
              <a:gd name="connsiteY2" fmla="*/ 628651 h 1257301"/>
              <a:gd name="connsiteX3" fmla="*/ 1739900 w 1739900"/>
              <a:gd name="connsiteY3" fmla="*/ 1257301 h 1257301"/>
              <a:gd name="connsiteX4" fmla="*/ 0 w 1739900"/>
              <a:gd name="connsiteY4" fmla="*/ 1257301 h 1257301"/>
              <a:gd name="connsiteX5" fmla="*/ 0 w 1739900"/>
              <a:gd name="connsiteY5" fmla="*/ 0 h 1257301"/>
              <a:gd name="connsiteX0" fmla="*/ 0 w 1739900"/>
              <a:gd name="connsiteY0" fmla="*/ 0 h 1257301"/>
              <a:gd name="connsiteX1" fmla="*/ 1739900 w 1739900"/>
              <a:gd name="connsiteY1" fmla="*/ 0 h 1257301"/>
              <a:gd name="connsiteX2" fmla="*/ 1733550 w 1739900"/>
              <a:gd name="connsiteY2" fmla="*/ 628651 h 1257301"/>
              <a:gd name="connsiteX3" fmla="*/ 1739900 w 1739900"/>
              <a:gd name="connsiteY3" fmla="*/ 1257301 h 1257301"/>
              <a:gd name="connsiteX4" fmla="*/ 0 w 1739900"/>
              <a:gd name="connsiteY4" fmla="*/ 1257301 h 1257301"/>
              <a:gd name="connsiteX5" fmla="*/ 0 w 1739900"/>
              <a:gd name="connsiteY5" fmla="*/ 0 h 1257301"/>
              <a:gd name="connsiteX0" fmla="*/ 0 w 2343162"/>
              <a:gd name="connsiteY0" fmla="*/ 0 h 1257301"/>
              <a:gd name="connsiteX1" fmla="*/ 1739900 w 2343162"/>
              <a:gd name="connsiteY1" fmla="*/ 0 h 1257301"/>
              <a:gd name="connsiteX2" fmla="*/ 2343150 w 2343162"/>
              <a:gd name="connsiteY2" fmla="*/ 622301 h 1257301"/>
              <a:gd name="connsiteX3" fmla="*/ 1739900 w 2343162"/>
              <a:gd name="connsiteY3" fmla="*/ 1257301 h 1257301"/>
              <a:gd name="connsiteX4" fmla="*/ 0 w 2343162"/>
              <a:gd name="connsiteY4" fmla="*/ 1257301 h 1257301"/>
              <a:gd name="connsiteX5" fmla="*/ 0 w 2343162"/>
              <a:gd name="connsiteY5" fmla="*/ 0 h 1257301"/>
              <a:gd name="connsiteX0" fmla="*/ 0 w 2343155"/>
              <a:gd name="connsiteY0" fmla="*/ 0 h 1257301"/>
              <a:gd name="connsiteX1" fmla="*/ 1739900 w 2343155"/>
              <a:gd name="connsiteY1" fmla="*/ 0 h 1257301"/>
              <a:gd name="connsiteX2" fmla="*/ 2343150 w 2343155"/>
              <a:gd name="connsiteY2" fmla="*/ 622301 h 1257301"/>
              <a:gd name="connsiteX3" fmla="*/ 1739900 w 2343155"/>
              <a:gd name="connsiteY3" fmla="*/ 1257301 h 1257301"/>
              <a:gd name="connsiteX4" fmla="*/ 0 w 2343155"/>
              <a:gd name="connsiteY4" fmla="*/ 1257301 h 1257301"/>
              <a:gd name="connsiteX5" fmla="*/ 0 w 2343155"/>
              <a:gd name="connsiteY5" fmla="*/ 0 h 1257301"/>
              <a:gd name="connsiteX0" fmla="*/ 0 w 2343155"/>
              <a:gd name="connsiteY0" fmla="*/ 0 h 1257301"/>
              <a:gd name="connsiteX1" fmla="*/ 1739900 w 2343155"/>
              <a:gd name="connsiteY1" fmla="*/ 0 h 1257301"/>
              <a:gd name="connsiteX2" fmla="*/ 2343150 w 2343155"/>
              <a:gd name="connsiteY2" fmla="*/ 622301 h 1257301"/>
              <a:gd name="connsiteX3" fmla="*/ 1739900 w 2343155"/>
              <a:gd name="connsiteY3" fmla="*/ 1257301 h 1257301"/>
              <a:gd name="connsiteX4" fmla="*/ 0 w 2343155"/>
              <a:gd name="connsiteY4" fmla="*/ 1257301 h 1257301"/>
              <a:gd name="connsiteX5" fmla="*/ 0 w 2343155"/>
              <a:gd name="connsiteY5" fmla="*/ 0 h 1257301"/>
              <a:gd name="connsiteX0" fmla="*/ 0 w 2343150"/>
              <a:gd name="connsiteY0" fmla="*/ 0 h 1257301"/>
              <a:gd name="connsiteX1" fmla="*/ 1739900 w 2343150"/>
              <a:gd name="connsiteY1" fmla="*/ 0 h 1257301"/>
              <a:gd name="connsiteX2" fmla="*/ 2343150 w 2343150"/>
              <a:gd name="connsiteY2" fmla="*/ 622301 h 1257301"/>
              <a:gd name="connsiteX3" fmla="*/ 1739900 w 2343150"/>
              <a:gd name="connsiteY3" fmla="*/ 1257301 h 1257301"/>
              <a:gd name="connsiteX4" fmla="*/ 0 w 2343150"/>
              <a:gd name="connsiteY4" fmla="*/ 1257301 h 1257301"/>
              <a:gd name="connsiteX5" fmla="*/ 0 w 2343150"/>
              <a:gd name="connsiteY5" fmla="*/ 0 h 1257301"/>
              <a:gd name="connsiteX0" fmla="*/ 0 w 2362200"/>
              <a:gd name="connsiteY0" fmla="*/ 0 h 1257301"/>
              <a:gd name="connsiteX1" fmla="*/ 1739900 w 2362200"/>
              <a:gd name="connsiteY1" fmla="*/ 0 h 1257301"/>
              <a:gd name="connsiteX2" fmla="*/ 2362200 w 2362200"/>
              <a:gd name="connsiteY2" fmla="*/ 635001 h 1257301"/>
              <a:gd name="connsiteX3" fmla="*/ 1739900 w 2362200"/>
              <a:gd name="connsiteY3" fmla="*/ 1257301 h 1257301"/>
              <a:gd name="connsiteX4" fmla="*/ 0 w 2362200"/>
              <a:gd name="connsiteY4" fmla="*/ 1257301 h 1257301"/>
              <a:gd name="connsiteX5" fmla="*/ 0 w 2362200"/>
              <a:gd name="connsiteY5" fmla="*/ 0 h 1257301"/>
              <a:gd name="connsiteX0" fmla="*/ 0 w 2362200"/>
              <a:gd name="connsiteY0" fmla="*/ 0 h 1257301"/>
              <a:gd name="connsiteX1" fmla="*/ 1739900 w 2362200"/>
              <a:gd name="connsiteY1" fmla="*/ 0 h 1257301"/>
              <a:gd name="connsiteX2" fmla="*/ 2362200 w 2362200"/>
              <a:gd name="connsiteY2" fmla="*/ 635001 h 1257301"/>
              <a:gd name="connsiteX3" fmla="*/ 1739900 w 2362200"/>
              <a:gd name="connsiteY3" fmla="*/ 1257301 h 1257301"/>
              <a:gd name="connsiteX4" fmla="*/ 0 w 2362200"/>
              <a:gd name="connsiteY4" fmla="*/ 1257301 h 1257301"/>
              <a:gd name="connsiteX5" fmla="*/ 0 w 2362200"/>
              <a:gd name="connsiteY5" fmla="*/ 0 h 1257301"/>
              <a:gd name="connsiteX0" fmla="*/ 0 w 2362200"/>
              <a:gd name="connsiteY0" fmla="*/ 0 h 1257301"/>
              <a:gd name="connsiteX1" fmla="*/ 1739900 w 2362200"/>
              <a:gd name="connsiteY1" fmla="*/ 0 h 1257301"/>
              <a:gd name="connsiteX2" fmla="*/ 2362200 w 2362200"/>
              <a:gd name="connsiteY2" fmla="*/ 635001 h 1257301"/>
              <a:gd name="connsiteX3" fmla="*/ 1739900 w 2362200"/>
              <a:gd name="connsiteY3" fmla="*/ 1257301 h 1257301"/>
              <a:gd name="connsiteX4" fmla="*/ 0 w 2362200"/>
              <a:gd name="connsiteY4" fmla="*/ 1257301 h 1257301"/>
              <a:gd name="connsiteX5" fmla="*/ 0 w 2362200"/>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 name="connsiteX0" fmla="*/ 0 w 2049349"/>
              <a:gd name="connsiteY0" fmla="*/ 0 h 1257301"/>
              <a:gd name="connsiteX1" fmla="*/ 1739900 w 2049349"/>
              <a:gd name="connsiteY1" fmla="*/ 0 h 1257301"/>
              <a:gd name="connsiteX2" fmla="*/ 2049349 w 2049349"/>
              <a:gd name="connsiteY2" fmla="*/ 635001 h 1257301"/>
              <a:gd name="connsiteX3" fmla="*/ 1739900 w 2049349"/>
              <a:gd name="connsiteY3" fmla="*/ 1257301 h 1257301"/>
              <a:gd name="connsiteX4" fmla="*/ 0 w 2049349"/>
              <a:gd name="connsiteY4" fmla="*/ 1257301 h 1257301"/>
              <a:gd name="connsiteX5" fmla="*/ 0 w 2049349"/>
              <a:gd name="connsiteY5" fmla="*/ 0 h 125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9349" h="1257301">
                <a:moveTo>
                  <a:pt x="0" y="0"/>
                </a:moveTo>
                <a:lnTo>
                  <a:pt x="1739900" y="0"/>
                </a:lnTo>
                <a:cubicBezTo>
                  <a:pt x="2097919" y="736600"/>
                  <a:pt x="1710758" y="-66675"/>
                  <a:pt x="2049349" y="635001"/>
                </a:cubicBezTo>
                <a:cubicBezTo>
                  <a:pt x="1687248" y="1352551"/>
                  <a:pt x="2110278" y="514351"/>
                  <a:pt x="1739900" y="1257301"/>
                </a:cubicBezTo>
                <a:lnTo>
                  <a:pt x="0" y="1257301"/>
                </a:lnTo>
                <a:lnTo>
                  <a:pt x="0" y="0"/>
                </a:lnTo>
                <a:close/>
              </a:path>
            </a:pathLst>
          </a:custGeom>
          <a:solidFill>
            <a:schemeClr val="bg1"/>
          </a:solidFill>
          <a:ln w="3175">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11" name="Round Same Side Corner Rectangle 1"/>
          <p:cNvSpPr/>
          <p:nvPr/>
        </p:nvSpPr>
        <p:spPr>
          <a:xfrm rot="16200000">
            <a:off x="3705225" y="4476750"/>
            <a:ext cx="1257300" cy="2038350"/>
          </a:xfrm>
          <a:custGeom>
            <a:avLst/>
            <a:gdLst>
              <a:gd name="connsiteX0" fmla="*/ 330205 w 1257300"/>
              <a:gd name="connsiteY0" fmla="*/ 0 h 1416050"/>
              <a:gd name="connsiteX1" fmla="*/ 927095 w 1257300"/>
              <a:gd name="connsiteY1" fmla="*/ 0 h 1416050"/>
              <a:gd name="connsiteX2" fmla="*/ 1257300 w 1257300"/>
              <a:gd name="connsiteY2" fmla="*/ 330205 h 1416050"/>
              <a:gd name="connsiteX3" fmla="*/ 1257300 w 1257300"/>
              <a:gd name="connsiteY3" fmla="*/ 1416050 h 1416050"/>
              <a:gd name="connsiteX4" fmla="*/ 1257300 w 1257300"/>
              <a:gd name="connsiteY4" fmla="*/ 1416050 h 1416050"/>
              <a:gd name="connsiteX5" fmla="*/ 0 w 1257300"/>
              <a:gd name="connsiteY5" fmla="*/ 1416050 h 1416050"/>
              <a:gd name="connsiteX6" fmla="*/ 0 w 1257300"/>
              <a:gd name="connsiteY6" fmla="*/ 1416050 h 1416050"/>
              <a:gd name="connsiteX7" fmla="*/ 0 w 1257300"/>
              <a:gd name="connsiteY7" fmla="*/ 330205 h 1416050"/>
              <a:gd name="connsiteX8" fmla="*/ 330205 w 1257300"/>
              <a:gd name="connsiteY8" fmla="*/ 0 h 1416050"/>
              <a:gd name="connsiteX0" fmla="*/ 330205 w 1257300"/>
              <a:gd name="connsiteY0" fmla="*/ 0 h 1416050"/>
              <a:gd name="connsiteX1" fmla="*/ 927095 w 1257300"/>
              <a:gd name="connsiteY1" fmla="*/ 0 h 1416050"/>
              <a:gd name="connsiteX2" fmla="*/ 1257300 w 1257300"/>
              <a:gd name="connsiteY2" fmla="*/ 330205 h 1416050"/>
              <a:gd name="connsiteX3" fmla="*/ 1257300 w 1257300"/>
              <a:gd name="connsiteY3" fmla="*/ 1416050 h 1416050"/>
              <a:gd name="connsiteX4" fmla="*/ 1257300 w 1257300"/>
              <a:gd name="connsiteY4" fmla="*/ 1416050 h 1416050"/>
              <a:gd name="connsiteX5" fmla="*/ 590550 w 1257300"/>
              <a:gd name="connsiteY5" fmla="*/ 1416050 h 1416050"/>
              <a:gd name="connsiteX6" fmla="*/ 0 w 1257300"/>
              <a:gd name="connsiteY6" fmla="*/ 1416050 h 1416050"/>
              <a:gd name="connsiteX7" fmla="*/ 0 w 1257300"/>
              <a:gd name="connsiteY7" fmla="*/ 1416050 h 1416050"/>
              <a:gd name="connsiteX8" fmla="*/ 0 w 1257300"/>
              <a:gd name="connsiteY8" fmla="*/ 330205 h 1416050"/>
              <a:gd name="connsiteX9" fmla="*/ 330205 w 1257300"/>
              <a:gd name="connsiteY9" fmla="*/ 0 h 1416050"/>
              <a:gd name="connsiteX0" fmla="*/ 330205 w 1257300"/>
              <a:gd name="connsiteY0" fmla="*/ 0 h 2038350"/>
              <a:gd name="connsiteX1" fmla="*/ 927095 w 1257300"/>
              <a:gd name="connsiteY1" fmla="*/ 0 h 2038350"/>
              <a:gd name="connsiteX2" fmla="*/ 1257300 w 1257300"/>
              <a:gd name="connsiteY2" fmla="*/ 330205 h 2038350"/>
              <a:gd name="connsiteX3" fmla="*/ 1257300 w 1257300"/>
              <a:gd name="connsiteY3" fmla="*/ 1416050 h 2038350"/>
              <a:gd name="connsiteX4" fmla="*/ 1257300 w 1257300"/>
              <a:gd name="connsiteY4" fmla="*/ 1416050 h 2038350"/>
              <a:gd name="connsiteX5" fmla="*/ 628650 w 1257300"/>
              <a:gd name="connsiteY5" fmla="*/ 2038350 h 2038350"/>
              <a:gd name="connsiteX6" fmla="*/ 0 w 1257300"/>
              <a:gd name="connsiteY6" fmla="*/ 1416050 h 2038350"/>
              <a:gd name="connsiteX7" fmla="*/ 0 w 1257300"/>
              <a:gd name="connsiteY7" fmla="*/ 1416050 h 2038350"/>
              <a:gd name="connsiteX8" fmla="*/ 0 w 1257300"/>
              <a:gd name="connsiteY8" fmla="*/ 330205 h 2038350"/>
              <a:gd name="connsiteX9" fmla="*/ 330205 w 1257300"/>
              <a:gd name="connsiteY9" fmla="*/ 0 h 2038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7300" h="2038350">
                <a:moveTo>
                  <a:pt x="330205" y="0"/>
                </a:moveTo>
                <a:lnTo>
                  <a:pt x="927095" y="0"/>
                </a:lnTo>
                <a:cubicBezTo>
                  <a:pt x="1109462" y="0"/>
                  <a:pt x="1257300" y="147838"/>
                  <a:pt x="1257300" y="330205"/>
                </a:cubicBezTo>
                <a:lnTo>
                  <a:pt x="1257300" y="1416050"/>
                </a:lnTo>
                <a:lnTo>
                  <a:pt x="1257300" y="1416050"/>
                </a:lnTo>
                <a:lnTo>
                  <a:pt x="628650" y="2038350"/>
                </a:lnTo>
                <a:lnTo>
                  <a:pt x="0" y="1416050"/>
                </a:lnTo>
                <a:lnTo>
                  <a:pt x="0" y="1416050"/>
                </a:lnTo>
                <a:lnTo>
                  <a:pt x="0" y="330205"/>
                </a:lnTo>
                <a:cubicBezTo>
                  <a:pt x="0" y="147838"/>
                  <a:pt x="147838" y="0"/>
                  <a:pt x="330205" y="0"/>
                </a:cubicBezTo>
                <a:close/>
              </a:path>
            </a:pathLst>
          </a:custGeom>
          <a:solidFill>
            <a:schemeClr val="accent4"/>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12" name="Isosceles Triangle 11"/>
          <p:cNvSpPr/>
          <p:nvPr/>
        </p:nvSpPr>
        <p:spPr>
          <a:xfrm rot="5400000">
            <a:off x="4842669" y="5404644"/>
            <a:ext cx="373062" cy="180975"/>
          </a:xfrm>
          <a:prstGeom prst="triangl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13" name="TextBox 28671"/>
          <p:cNvSpPr txBox="1">
            <a:spLocks noChangeArrowheads="1"/>
          </p:cNvSpPr>
          <p:nvPr/>
        </p:nvSpPr>
        <p:spPr bwMode="auto">
          <a:xfrm>
            <a:off x="3323208" y="1766857"/>
            <a:ext cx="165462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r>
              <a:rPr lang="en-US" altLang="en-US" sz="2000" b="1">
                <a:solidFill>
                  <a:schemeClr val="bg1"/>
                </a:solidFill>
                <a:latin typeface="Arial" panose="020B0604020202020204" pitchFamily="34" charset="0"/>
              </a:rPr>
              <a:t>MINH BẠCH</a:t>
            </a:r>
          </a:p>
        </p:txBody>
      </p:sp>
      <p:sp>
        <p:nvSpPr>
          <p:cNvPr id="14" name="TextBox 41"/>
          <p:cNvSpPr txBox="1">
            <a:spLocks noChangeArrowheads="1"/>
          </p:cNvSpPr>
          <p:nvPr/>
        </p:nvSpPr>
        <p:spPr bwMode="auto">
          <a:xfrm>
            <a:off x="3392201" y="2200860"/>
            <a:ext cx="151663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en-US" sz="1600" b="1">
                <a:solidFill>
                  <a:schemeClr val="bg1"/>
                </a:solidFill>
                <a:latin typeface="Arial" panose="020B0604020202020204" pitchFamily="34" charset="0"/>
              </a:rPr>
              <a:t>Transparency</a:t>
            </a:r>
          </a:p>
        </p:txBody>
      </p:sp>
      <p:sp>
        <p:nvSpPr>
          <p:cNvPr id="15" name="TextBox 42"/>
          <p:cNvSpPr txBox="1">
            <a:spLocks noChangeArrowheads="1"/>
          </p:cNvSpPr>
          <p:nvPr/>
        </p:nvSpPr>
        <p:spPr bwMode="auto">
          <a:xfrm>
            <a:off x="3286766" y="3392456"/>
            <a:ext cx="168507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r>
              <a:rPr lang="en-US" altLang="en-US" sz="2000" b="1">
                <a:solidFill>
                  <a:schemeClr val="bg1"/>
                </a:solidFill>
                <a:latin typeface="Arial" panose="020B0604020202020204" pitchFamily="34" charset="0"/>
              </a:rPr>
              <a:t>THANH TRA</a:t>
            </a:r>
          </a:p>
        </p:txBody>
      </p:sp>
      <p:sp>
        <p:nvSpPr>
          <p:cNvPr id="16" name="TextBox 43"/>
          <p:cNvSpPr txBox="1">
            <a:spLocks noChangeArrowheads="1"/>
          </p:cNvSpPr>
          <p:nvPr/>
        </p:nvSpPr>
        <p:spPr bwMode="auto">
          <a:xfrm>
            <a:off x="3545225" y="3855035"/>
            <a:ext cx="121058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en-US" sz="1600" b="1">
                <a:solidFill>
                  <a:schemeClr val="bg1"/>
                </a:solidFill>
                <a:latin typeface="Arial" panose="020B0604020202020204" pitchFamily="34" charset="0"/>
              </a:rPr>
              <a:t>Inspection</a:t>
            </a:r>
          </a:p>
        </p:txBody>
      </p:sp>
      <p:sp>
        <p:nvSpPr>
          <p:cNvPr id="17" name="TextBox 44"/>
          <p:cNvSpPr txBox="1">
            <a:spLocks noChangeArrowheads="1"/>
          </p:cNvSpPr>
          <p:nvPr/>
        </p:nvSpPr>
        <p:spPr bwMode="auto">
          <a:xfrm>
            <a:off x="3323209" y="5039517"/>
            <a:ext cx="168187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r>
              <a:rPr lang="en-US" altLang="en-US" sz="2000" b="1">
                <a:solidFill>
                  <a:schemeClr val="bg1"/>
                </a:solidFill>
                <a:latin typeface="Arial" panose="020B0604020202020204" pitchFamily="34" charset="0"/>
              </a:rPr>
              <a:t>THÍCH NGHI</a:t>
            </a:r>
          </a:p>
        </p:txBody>
      </p:sp>
      <p:sp>
        <p:nvSpPr>
          <p:cNvPr id="18" name="TextBox 45"/>
          <p:cNvSpPr txBox="1">
            <a:spLocks noChangeArrowheads="1"/>
          </p:cNvSpPr>
          <p:nvPr/>
        </p:nvSpPr>
        <p:spPr bwMode="auto">
          <a:xfrm>
            <a:off x="3522784" y="5510798"/>
            <a:ext cx="125547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en-US" sz="1600" b="1">
                <a:solidFill>
                  <a:schemeClr val="bg1"/>
                </a:solidFill>
                <a:latin typeface="Arial" panose="020B0604020202020204" pitchFamily="34" charset="0"/>
              </a:rPr>
              <a:t>Adaptation</a:t>
            </a:r>
          </a:p>
        </p:txBody>
      </p:sp>
      <p:sp>
        <p:nvSpPr>
          <p:cNvPr id="19" name="Rectangle 46"/>
          <p:cNvSpPr>
            <a:spLocks noChangeArrowheads="1"/>
          </p:cNvSpPr>
          <p:nvPr/>
        </p:nvSpPr>
        <p:spPr bwMode="auto">
          <a:xfrm>
            <a:off x="5400676" y="2074962"/>
            <a:ext cx="339248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eaLnBrk="1" hangingPunct="1"/>
            <a:endParaRPr lang="en-US" altLang="en-US" sz="1400">
              <a:solidFill>
                <a:srgbClr val="4A4644"/>
              </a:solidFill>
              <a:latin typeface="Arial" panose="020B0604020202020204" pitchFamily="34" charset="0"/>
            </a:endParaRPr>
          </a:p>
        </p:txBody>
      </p:sp>
      <p:sp>
        <p:nvSpPr>
          <p:cNvPr id="20" name="Rectangle 47"/>
          <p:cNvSpPr>
            <a:spLocks noChangeArrowheads="1"/>
          </p:cNvSpPr>
          <p:nvPr/>
        </p:nvSpPr>
        <p:spPr bwMode="auto">
          <a:xfrm>
            <a:off x="5400676" y="3269676"/>
            <a:ext cx="3233737"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111125" indent="-111125">
              <a:buFontTx/>
              <a:buChar char="-"/>
            </a:pPr>
            <a:r>
              <a:rPr lang="en-US" altLang="en-US" sz="1400">
                <a:solidFill>
                  <a:srgbClr val="4A4644"/>
                </a:solidFill>
                <a:latin typeface="Arial" panose="020B0604020202020204" pitchFamily="34" charset="0"/>
              </a:rPr>
              <a:t>Đảm bảo phát hiện các vấn đề và giải pháp đến đ</a:t>
            </a:r>
            <a:r>
              <a:rPr lang="vi-VN" altLang="en-US" sz="1400">
                <a:solidFill>
                  <a:srgbClr val="4A4644"/>
                </a:solidFill>
                <a:latin typeface="Arial" panose="020B0604020202020204" pitchFamily="34" charset="0"/>
              </a:rPr>
              <a:t>ư</a:t>
            </a:r>
            <a:r>
              <a:rPr lang="en-US" altLang="en-US" sz="1400">
                <a:solidFill>
                  <a:srgbClr val="4A4644"/>
                </a:solidFill>
                <a:latin typeface="Arial" panose="020B0604020202020204" pitchFamily="34" charset="0"/>
              </a:rPr>
              <a:t>ợc tất cả các bên tham gia.</a:t>
            </a:r>
          </a:p>
          <a:p>
            <a:pPr marL="111125" indent="-111125">
              <a:buFontTx/>
              <a:buChar char="-"/>
            </a:pPr>
            <a:r>
              <a:rPr lang="en-US" altLang="en-US" sz="1400">
                <a:solidFill>
                  <a:srgbClr val="4A4644"/>
                </a:solidFill>
                <a:latin typeface="Arial" panose="020B0604020202020204" pitchFamily="34" charset="0"/>
              </a:rPr>
              <a:t>Truy xét kỹ càng và liên tục là c</a:t>
            </a:r>
            <a:r>
              <a:rPr lang="vi-VN" altLang="en-US" sz="1400">
                <a:solidFill>
                  <a:srgbClr val="4A4644"/>
                </a:solidFill>
                <a:latin typeface="Arial" panose="020B0604020202020204" pitchFamily="34" charset="0"/>
              </a:rPr>
              <a:t>ơ</a:t>
            </a:r>
            <a:r>
              <a:rPr lang="en-US" altLang="en-US" sz="1400">
                <a:solidFill>
                  <a:srgbClr val="4A4644"/>
                </a:solidFill>
                <a:latin typeface="Arial" panose="020B0604020202020204" pitchFamily="34" charset="0"/>
              </a:rPr>
              <a:t> chế khởi đầu</a:t>
            </a:r>
          </a:p>
        </p:txBody>
      </p:sp>
      <p:sp>
        <p:nvSpPr>
          <p:cNvPr id="21" name="Rectangle 48"/>
          <p:cNvSpPr>
            <a:spLocks noChangeArrowheads="1"/>
          </p:cNvSpPr>
          <p:nvPr/>
        </p:nvSpPr>
        <p:spPr bwMode="auto">
          <a:xfrm>
            <a:off x="5400676" y="4910357"/>
            <a:ext cx="3233737"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111125" indent="-111125">
              <a:buFontTx/>
              <a:buChar char="-"/>
            </a:pPr>
            <a:r>
              <a:rPr lang="en-US" altLang="en-US" sz="1400">
                <a:solidFill>
                  <a:srgbClr val="4A4644"/>
                </a:solidFill>
                <a:latin typeface="Arial" panose="020B0604020202020204" pitchFamily="34" charset="0"/>
              </a:rPr>
              <a:t>Scrum rất linh hoạt nh</a:t>
            </a:r>
            <a:r>
              <a:rPr lang="vi-VN" altLang="en-US" sz="1400">
                <a:solidFill>
                  <a:srgbClr val="4A4644"/>
                </a:solidFill>
                <a:latin typeface="Arial" panose="020B0604020202020204" pitchFamily="34" charset="0"/>
              </a:rPr>
              <a:t>ư</a:t>
            </a:r>
            <a:r>
              <a:rPr lang="en-US" altLang="en-US" sz="1400">
                <a:solidFill>
                  <a:srgbClr val="4A4644"/>
                </a:solidFill>
                <a:latin typeface="Arial" panose="020B0604020202020204" pitchFamily="34" charset="0"/>
              </a:rPr>
              <a:t> các ph</a:t>
            </a:r>
            <a:r>
              <a:rPr lang="vi-VN" altLang="en-US" sz="1400">
                <a:solidFill>
                  <a:srgbClr val="4A4644"/>
                </a:solidFill>
                <a:latin typeface="Arial" panose="020B0604020202020204" pitchFamily="34" charset="0"/>
              </a:rPr>
              <a:t>ư</a:t>
            </a:r>
            <a:r>
              <a:rPr lang="en-US" altLang="en-US" sz="1400">
                <a:solidFill>
                  <a:srgbClr val="4A4644"/>
                </a:solidFill>
                <a:latin typeface="Arial" panose="020B0604020202020204" pitchFamily="34" charset="0"/>
              </a:rPr>
              <a:t>ơng pháp phát triển linh hoạt khác </a:t>
            </a:r>
            <a:r>
              <a:rPr lang="en-US" altLang="en-US" sz="1400">
                <a:solidFill>
                  <a:srgbClr val="4A4644"/>
                </a:solidFill>
                <a:latin typeface="Arial" panose="020B0604020202020204" pitchFamily="34" charset="0"/>
                <a:sym typeface="Wingdings" panose="05000000000000000000" pitchFamily="2" charset="2"/>
              </a:rPr>
              <a:t> Đem lại tính thích nghi rất cao</a:t>
            </a:r>
          </a:p>
          <a:p>
            <a:pPr marL="111125" indent="-111125">
              <a:buFontTx/>
              <a:buChar char="-"/>
            </a:pPr>
            <a:r>
              <a:rPr lang="en-US" altLang="en-US" sz="1400">
                <a:solidFill>
                  <a:srgbClr val="4A4644"/>
                </a:solidFill>
                <a:latin typeface="Arial" panose="020B0604020202020204" pitchFamily="34" charset="0"/>
              </a:rPr>
              <a:t>Nhờ thanh tra </a:t>
            </a:r>
            <a:r>
              <a:rPr lang="en-US" altLang="en-US" sz="1400">
                <a:solidFill>
                  <a:srgbClr val="4A4644"/>
                </a:solidFill>
                <a:latin typeface="Arial" panose="020B0604020202020204" pitchFamily="34" charset="0"/>
                <a:sym typeface="Wingdings" panose="05000000000000000000" pitchFamily="2" charset="2"/>
              </a:rPr>
              <a:t> Scrum phản hồi lại các thay đổi một cách tích cực</a:t>
            </a:r>
            <a:endParaRPr lang="en-US" altLang="en-US" sz="1400">
              <a:solidFill>
                <a:srgbClr val="4A4644"/>
              </a:solidFill>
              <a:latin typeface="Arial" panose="020B0604020202020204" pitchFamily="34" charset="0"/>
            </a:endParaRPr>
          </a:p>
        </p:txBody>
      </p:sp>
      <p:sp>
        <p:nvSpPr>
          <p:cNvPr id="40" name="Rectangle 47"/>
          <p:cNvSpPr>
            <a:spLocks noChangeArrowheads="1"/>
          </p:cNvSpPr>
          <p:nvPr/>
        </p:nvSpPr>
        <p:spPr bwMode="auto">
          <a:xfrm>
            <a:off x="5353051" y="1751798"/>
            <a:ext cx="3281362"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111125" indent="-111125">
              <a:buFontTx/>
              <a:buChar char="-"/>
            </a:pPr>
            <a:r>
              <a:rPr lang="en-US" altLang="en-US" sz="1400">
                <a:solidFill>
                  <a:srgbClr val="4A4644"/>
                </a:solidFill>
                <a:latin typeface="Arial" panose="020B0604020202020204" pitchFamily="34" charset="0"/>
              </a:rPr>
              <a:t>Là giá trị cốt lõi c</a:t>
            </a:r>
            <a:r>
              <a:rPr lang="vi-VN" altLang="en-US" sz="1400">
                <a:solidFill>
                  <a:srgbClr val="4A4644"/>
                </a:solidFill>
                <a:latin typeface="Arial" panose="020B0604020202020204" pitchFamily="34" charset="0"/>
              </a:rPr>
              <a:t>ơ</a:t>
            </a:r>
            <a:r>
              <a:rPr lang="en-US" altLang="en-US" sz="1400">
                <a:solidFill>
                  <a:srgbClr val="4A4644"/>
                </a:solidFill>
                <a:latin typeface="Arial" panose="020B0604020202020204" pitchFamily="34" charset="0"/>
              </a:rPr>
              <a:t> bản nhất.</a:t>
            </a:r>
          </a:p>
          <a:p>
            <a:pPr marL="111125" indent="-111125">
              <a:buFontTx/>
              <a:buChar char="-"/>
            </a:pPr>
            <a:r>
              <a:rPr lang="en-US" altLang="en-US" sz="1400">
                <a:solidFill>
                  <a:srgbClr val="4A4644"/>
                </a:solidFill>
                <a:latin typeface="Arial" panose="020B0604020202020204" pitchFamily="34" charset="0"/>
              </a:rPr>
              <a:t>Thông tin liên quan phải minh bạch.</a:t>
            </a:r>
          </a:p>
          <a:p>
            <a:pPr marL="111125" indent="-111125">
              <a:buFontTx/>
              <a:buChar char="-"/>
            </a:pPr>
            <a:r>
              <a:rPr lang="en-US" altLang="en-US" sz="1400">
                <a:solidFill>
                  <a:srgbClr val="4A4644"/>
                </a:solidFill>
                <a:latin typeface="Arial" panose="020B0604020202020204" pitchFamily="34" charset="0"/>
              </a:rPr>
              <a:t>Đảm bảo đủ và đúng thông tin cho các bên liên quan</a:t>
            </a:r>
          </a:p>
        </p:txBody>
      </p:sp>
      <p:sp>
        <p:nvSpPr>
          <p:cNvPr id="46" name="TextBox 45"/>
          <p:cNvSpPr txBox="1"/>
          <p:nvPr/>
        </p:nvSpPr>
        <p:spPr>
          <a:xfrm>
            <a:off x="6620854" y="6326773"/>
            <a:ext cx="3624582" cy="338554"/>
          </a:xfrm>
          <a:prstGeom prst="rect">
            <a:avLst/>
          </a:prstGeom>
          <a:noFill/>
        </p:spPr>
        <p:txBody>
          <a:bodyPr wrap="none" rtlCol="0">
            <a:spAutoFit/>
          </a:bodyPr>
          <a:lstStyle/>
          <a:p>
            <a:pPr algn="r"/>
            <a:r>
              <a:rPr lang="en-US" sz="1600" i="1">
                <a:solidFill>
                  <a:schemeClr val="accent2">
                    <a:lumMod val="50000"/>
                  </a:schemeClr>
                </a:solidFill>
              </a:rPr>
              <a:t>Nguồn: Học viện Agile (hocvienagile.com)</a:t>
            </a:r>
          </a:p>
        </p:txBody>
      </p:sp>
      <p:sp>
        <p:nvSpPr>
          <p:cNvPr id="47" name="Pentagon 11"/>
          <p:cNvSpPr/>
          <p:nvPr/>
        </p:nvSpPr>
        <p:spPr>
          <a:xfrm>
            <a:off x="2209800" y="578536"/>
            <a:ext cx="7848600" cy="607219"/>
          </a:xfrm>
          <a:prstGeom prst="homePlate">
            <a:avLst>
              <a:gd name="adj" fmla="val 36274"/>
            </a:avLst>
          </a:prstGeom>
          <a:gradFill flip="none" rotWithShape="1">
            <a:gsLst>
              <a:gs pos="0">
                <a:schemeClr val="accent3">
                  <a:shade val="30000"/>
                  <a:satMod val="115000"/>
                  <a:lumMod val="80000"/>
                  <a:lumOff val="20000"/>
                </a:schemeClr>
              </a:gs>
              <a:gs pos="50000">
                <a:schemeClr val="accent3">
                  <a:shade val="67500"/>
                  <a:satMod val="115000"/>
                  <a:lumMod val="80000"/>
                  <a:lumOff val="20000"/>
                </a:schemeClr>
              </a:gs>
              <a:gs pos="100000">
                <a:schemeClr val="accent3">
                  <a:shade val="100000"/>
                  <a:satMod val="115000"/>
                  <a:lumMod val="80000"/>
                  <a:lumOff val="20000"/>
                </a:schemeClr>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US"/>
          </a:p>
        </p:txBody>
      </p:sp>
      <p:sp>
        <p:nvSpPr>
          <p:cNvPr id="48" name="TextBox 39"/>
          <p:cNvSpPr txBox="1"/>
          <p:nvPr/>
        </p:nvSpPr>
        <p:spPr>
          <a:xfrm>
            <a:off x="3286766" y="627787"/>
            <a:ext cx="6117893" cy="523220"/>
          </a:xfrm>
          <a:prstGeom prst="rect">
            <a:avLst/>
          </a:prstGeom>
          <a:noFill/>
          <a:effectLst/>
        </p:spPr>
        <p:txBody>
          <a:bodyPr wrap="non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eaLnBrk="1" fontAlgn="auto" hangingPunct="1">
              <a:spcBef>
                <a:spcPts val="0"/>
              </a:spcBef>
              <a:spcAft>
                <a:spcPts val="0"/>
              </a:spcAft>
              <a:defRPr/>
            </a:pPr>
            <a:r>
              <a:rPr lang="en-US" sz="2800" b="1">
                <a:solidFill>
                  <a:schemeClr val="bg1"/>
                </a:solidFill>
                <a:latin typeface="+mn-lt"/>
              </a:rPr>
              <a:t>BA CHÂN (GIÁ TRỊ CỐT LÕI) CỦA SCRUM</a:t>
            </a:r>
          </a:p>
        </p:txBody>
      </p:sp>
    </p:spTree>
    <p:extLst>
      <p:ext uri="{BB962C8B-B14F-4D97-AF65-F5344CB8AC3E}">
        <p14:creationId xmlns:p14="http://schemas.microsoft.com/office/powerpoint/2010/main" val="726367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1351721"/>
            <a:ext cx="10515600" cy="4825241"/>
          </a:xfrm>
        </p:spPr>
        <p:txBody>
          <a:bodyPr/>
          <a:lstStyle/>
          <a:p>
            <a:pPr marL="0" indent="0">
              <a:buNone/>
            </a:pPr>
            <a:r>
              <a:rPr lang="en-US" sz="3600" b="1" dirty="0">
                <a:latin typeface="Segoe UI Semilight" panose="020B0402040204020203" pitchFamily="34" charset="0"/>
                <a:cs typeface="Segoe UI Semilight" panose="020B0402040204020203" pitchFamily="34" charset="0"/>
              </a:rPr>
              <a:t>CÁC VAI TRÒ TRONG SCRUM</a:t>
            </a:r>
          </a:p>
          <a:p>
            <a:endParaRPr lang="en-US" dirty="0">
              <a:latin typeface="Segoe UI Semilight" panose="020B0402040204020203" pitchFamily="34" charset="0"/>
              <a:cs typeface="Segoe UI Semilight" panose="020B0402040204020203" pitchFamily="34" charset="0"/>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0716" y="2729132"/>
            <a:ext cx="2850568" cy="3447830"/>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637" y="2240976"/>
            <a:ext cx="3791479" cy="4115374"/>
          </a:xfrm>
          <a:prstGeom prst="rect">
            <a:avLst/>
          </a:prstGeom>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97234" y="2364818"/>
            <a:ext cx="3515216" cy="3867690"/>
          </a:xfrm>
          <a:prstGeom prst="rect">
            <a:avLst/>
          </a:prstGeom>
        </p:spPr>
      </p:pic>
    </p:spTree>
    <p:extLst>
      <p:ext uri="{BB962C8B-B14F-4D97-AF65-F5344CB8AC3E}">
        <p14:creationId xmlns:p14="http://schemas.microsoft.com/office/powerpoint/2010/main" val="19281659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1351722"/>
            <a:ext cx="10515600" cy="524130"/>
          </a:xfrm>
        </p:spPr>
        <p:txBody>
          <a:bodyPr>
            <a:normAutofit fontScale="92500" lnSpcReduction="10000"/>
          </a:bodyPr>
          <a:lstStyle/>
          <a:p>
            <a:pPr marL="0" indent="0">
              <a:buNone/>
            </a:pPr>
            <a:r>
              <a:rPr lang="en-US" sz="3600" b="1" dirty="0">
                <a:latin typeface="Segoe UI Semilight" panose="020B0402040204020203" pitchFamily="34" charset="0"/>
                <a:cs typeface="Segoe UI Semilight" panose="020B0402040204020203" pitchFamily="34" charset="0"/>
              </a:rPr>
              <a:t>PRODUCT OWNER</a:t>
            </a:r>
          </a:p>
          <a:p>
            <a:endParaRPr lang="en-US" dirty="0">
              <a:latin typeface="Segoe UI Semilight" panose="020B0402040204020203" pitchFamily="34" charset="0"/>
              <a:cs typeface="Segoe UI Semilight" panose="020B0402040204020203" pitchFamily="34" charset="0"/>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75852"/>
            <a:ext cx="3791479" cy="4115374"/>
          </a:xfrm>
          <a:prstGeom prst="rect">
            <a:avLst/>
          </a:prstGeom>
        </p:spPr>
      </p:pic>
      <p:sp>
        <p:nvSpPr>
          <p:cNvPr id="3" name="TextBox 2"/>
          <p:cNvSpPr txBox="1"/>
          <p:nvPr/>
        </p:nvSpPr>
        <p:spPr>
          <a:xfrm>
            <a:off x="4720787" y="1915498"/>
            <a:ext cx="6541904" cy="3108543"/>
          </a:xfrm>
          <a:prstGeom prst="rect">
            <a:avLst/>
          </a:prstGeom>
          <a:noFill/>
        </p:spPr>
        <p:txBody>
          <a:bodyPr wrap="square" rtlCol="0">
            <a:spAutoFit/>
          </a:bodyPr>
          <a:lstStyle/>
          <a:p>
            <a:r>
              <a:rPr lang="vi-VN" sz="2800" dirty="0">
                <a:latin typeface="Segoe UI Semilight" panose="020B0402040204020203" pitchFamily="34" charset="0"/>
                <a:cs typeface="Segoe UI Semilight" panose="020B0402040204020203" pitchFamily="34" charset="0"/>
              </a:rPr>
              <a:t>Là người chịu trách nhiệm về sự thành công của sản phẩm đang được phát triển. </a:t>
            </a:r>
            <a:endParaRPr lang="en-US" sz="2800" dirty="0">
              <a:latin typeface="Segoe UI Semilight" panose="020B0402040204020203" pitchFamily="34" charset="0"/>
              <a:cs typeface="Segoe UI Semilight" panose="020B0402040204020203" pitchFamily="34" charset="0"/>
            </a:endParaRPr>
          </a:p>
          <a:p>
            <a:endParaRPr lang="en-US" sz="2800" dirty="0">
              <a:latin typeface="Segoe UI Semilight" panose="020B0402040204020203" pitchFamily="34" charset="0"/>
              <a:cs typeface="Segoe UI Semilight" panose="020B0402040204020203" pitchFamily="34" charset="0"/>
            </a:endParaRPr>
          </a:p>
          <a:p>
            <a:r>
              <a:rPr lang="en-US" sz="2800" dirty="0">
                <a:latin typeface="Segoe UI Semilight" panose="020B0402040204020203" pitchFamily="34" charset="0"/>
                <a:cs typeface="Segoe UI Semilight" panose="020B0402040204020203" pitchFamily="34" charset="0"/>
              </a:rPr>
              <a:t>Lu</a:t>
            </a:r>
            <a:r>
              <a:rPr lang="vi-VN" sz="2800" dirty="0">
                <a:latin typeface="Segoe UI Semilight" panose="020B0402040204020203" pitchFamily="34" charset="0"/>
                <a:cs typeface="Segoe UI Semilight" panose="020B0402040204020203" pitchFamily="34" charset="0"/>
              </a:rPr>
              <a:t>ôn luôn là người chịu trách nhiệm và có tiếng nói cuối cùng về mọi quyết định liên quan đến sản phẩm</a:t>
            </a:r>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8801072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1351721"/>
            <a:ext cx="10515600" cy="4825241"/>
          </a:xfrm>
        </p:spPr>
        <p:txBody>
          <a:bodyPr/>
          <a:lstStyle/>
          <a:p>
            <a:pPr marL="0" indent="0">
              <a:buNone/>
            </a:pPr>
            <a:r>
              <a:rPr lang="en-US" sz="3600" b="1" dirty="0">
                <a:latin typeface="Segoe UI Semilight" panose="020B0402040204020203" pitchFamily="34" charset="0"/>
                <a:cs typeface="Segoe UI Semilight" panose="020B0402040204020203" pitchFamily="34" charset="0"/>
              </a:rPr>
              <a:t>SCRUM MASTER</a:t>
            </a:r>
          </a:p>
          <a:p>
            <a:endParaRPr lang="en-US" dirty="0">
              <a:latin typeface="Segoe UI Semilight" panose="020B0402040204020203" pitchFamily="34" charset="0"/>
              <a:cs typeface="Segoe UI Semilight" panose="020B0402040204020203" pitchFamily="34" charset="0"/>
            </a:endParaRPr>
          </a:p>
        </p:txBody>
      </p:sp>
      <p:pic>
        <p:nvPicPr>
          <p:cNvPr id="17" name="Picture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309272"/>
            <a:ext cx="3515216" cy="3867690"/>
          </a:xfrm>
          <a:prstGeom prst="rect">
            <a:avLst/>
          </a:prstGeom>
        </p:spPr>
      </p:pic>
      <p:sp>
        <p:nvSpPr>
          <p:cNvPr id="2" name="TextBox 1"/>
          <p:cNvSpPr txBox="1"/>
          <p:nvPr/>
        </p:nvSpPr>
        <p:spPr>
          <a:xfrm>
            <a:off x="4585252" y="2014330"/>
            <a:ext cx="6768548" cy="3539430"/>
          </a:xfrm>
          <a:prstGeom prst="rect">
            <a:avLst/>
          </a:prstGeom>
          <a:noFill/>
        </p:spPr>
        <p:txBody>
          <a:bodyPr wrap="square" rtlCol="0">
            <a:spAutoFit/>
          </a:bodyPr>
          <a:lstStyle/>
          <a:p>
            <a:r>
              <a:rPr lang="vi-VN" sz="2800" dirty="0">
                <a:latin typeface="Segoe UI Semilight" panose="020B0402040204020203" pitchFamily="34" charset="0"/>
                <a:cs typeface="Segoe UI Semilight" panose="020B0402040204020203" pitchFamily="34" charset="0"/>
              </a:rPr>
              <a:t>Là người đảm bảo Nhóm Scrum hoạt động năng suất nhất thông qua việc áp dụng tốt Scrum</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a:p>
            <a:r>
              <a:rPr lang="vi-VN" sz="2800" dirty="0">
                <a:latin typeface="Segoe UI Semilight" panose="020B0402040204020203" pitchFamily="34" charset="0"/>
                <a:cs typeface="Segoe UI Semilight" panose="020B0402040204020203" pitchFamily="34" charset="0"/>
              </a:rPr>
              <a:t>ScrumMaster cũng có nhiệm vụ </a:t>
            </a:r>
            <a:r>
              <a:rPr lang="vi-VN" sz="2800" i="1" dirty="0">
                <a:latin typeface="Segoe UI Semilight" panose="020B0402040204020203" pitchFamily="34" charset="0"/>
                <a:cs typeface="Segoe UI Semilight" panose="020B0402040204020203" pitchFamily="34" charset="0"/>
              </a:rPr>
              <a:t>loại bỏ tất cả các trở ngại</a:t>
            </a:r>
            <a:r>
              <a:rPr lang="vi-VN" sz="2800" dirty="0">
                <a:latin typeface="Segoe UI Semilight" panose="020B0402040204020203" pitchFamily="34" charset="0"/>
                <a:cs typeface="Segoe UI Semilight" panose="020B0402040204020203" pitchFamily="34" charset="0"/>
              </a:rPr>
              <a:t> mà nhóm gặp phải, bảo vệ nhóm trước tất cả những nguyên nhân gây ảnh hưởng tới công việc của nhóm.</a:t>
            </a:r>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9400280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43339"/>
            <a:ext cx="10515600" cy="5678074"/>
          </a:xfrm>
          <a:solidFill>
            <a:schemeClr val="bg1"/>
          </a:solidFill>
        </p:spPr>
        <p:txBody>
          <a:bodyPr>
            <a:normAutofit/>
          </a:bodyPr>
          <a:lstStyle/>
          <a:p>
            <a:r>
              <a:rPr lang="en-US" dirty="0" err="1">
                <a:latin typeface="Segoe UI Semilight" panose="020B0402040204020203" pitchFamily="34" charset="0"/>
                <a:cs typeface="Segoe UI Semilight" panose="020B0402040204020203" pitchFamily="34" charset="0"/>
              </a:rPr>
              <a:t>Nhập</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Môn</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Công</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Nghệ</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Phần</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Mềm</a:t>
            </a:r>
            <a:endParaRPr lang="en-US" dirty="0">
              <a:latin typeface="Segoe UI Semilight" panose="020B0402040204020203" pitchFamily="34" charset="0"/>
              <a:cs typeface="Segoe UI Semilight" panose="020B0402040204020203" pitchFamily="34" charset="0"/>
            </a:endParaRPr>
          </a:p>
          <a:p>
            <a:r>
              <a:rPr lang="en-US" b="1" dirty="0" err="1">
                <a:latin typeface="Segoe UI Semilight" panose="020B0402040204020203" pitchFamily="34" charset="0"/>
                <a:cs typeface="Segoe UI Semilight" panose="020B0402040204020203" pitchFamily="34" charset="0"/>
              </a:rPr>
              <a:t>Giảng</a:t>
            </a:r>
            <a:r>
              <a:rPr lang="en-US" b="1" dirty="0">
                <a:latin typeface="Segoe UI Semilight" panose="020B0402040204020203" pitchFamily="34" charset="0"/>
                <a:cs typeface="Segoe UI Semilight" panose="020B0402040204020203" pitchFamily="34" charset="0"/>
              </a:rPr>
              <a:t> </a:t>
            </a:r>
            <a:r>
              <a:rPr lang="en-US" b="1" dirty="0" err="1">
                <a:latin typeface="Segoe UI Semilight" panose="020B0402040204020203" pitchFamily="34" charset="0"/>
                <a:cs typeface="Segoe UI Semilight" panose="020B0402040204020203" pitchFamily="34" charset="0"/>
              </a:rPr>
              <a:t>viên</a:t>
            </a:r>
            <a:endParaRPr lang="en-US" b="1" dirty="0">
              <a:latin typeface="Segoe UI Semilight" panose="020B0402040204020203" pitchFamily="34" charset="0"/>
              <a:cs typeface="Segoe UI Semilight" panose="020B0402040204020203" pitchFamily="34" charset="0"/>
            </a:endParaRPr>
          </a:p>
          <a:p>
            <a:pPr lvl="1">
              <a:buFont typeface="Segoe UI Semilight" panose="020B0402040204020203" pitchFamily="34" charset="0"/>
              <a:buChar char="−"/>
            </a:pPr>
            <a:r>
              <a:rPr lang="en-US" dirty="0">
                <a:latin typeface="Segoe UI Semilight" panose="020B0402040204020203" pitchFamily="34" charset="0"/>
                <a:cs typeface="Segoe UI Semilight" panose="020B0402040204020203" pitchFamily="34" charset="0"/>
              </a:rPr>
              <a:t>GV : </a:t>
            </a:r>
            <a:r>
              <a:rPr lang="en-US" dirty="0" err="1">
                <a:latin typeface="Segoe UI Semilight" panose="020B0402040204020203" pitchFamily="34" charset="0"/>
                <a:cs typeface="Segoe UI Semilight" panose="020B0402040204020203" pitchFamily="34" charset="0"/>
              </a:rPr>
              <a:t>Nguyễn</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Công</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Hoan</a:t>
            </a:r>
            <a:endParaRPr lang="en-US" dirty="0">
              <a:latin typeface="Segoe UI Semilight" panose="020B0402040204020203" pitchFamily="34" charset="0"/>
              <a:cs typeface="Segoe UI Semilight" panose="020B0402040204020203" pitchFamily="34" charset="0"/>
            </a:endParaRPr>
          </a:p>
          <a:p>
            <a:pPr marL="0" indent="0">
              <a:buNone/>
            </a:pPr>
            <a:endParaRPr lang="en-US" dirty="0">
              <a:latin typeface="Segoe UI Semilight" panose="020B0402040204020203" pitchFamily="34" charset="0"/>
              <a:cs typeface="Segoe UI Semilight" panose="020B0402040204020203" pitchFamily="34" charset="0"/>
            </a:endParaRPr>
          </a:p>
          <a:p>
            <a:r>
              <a:rPr lang="en-US" b="1" dirty="0" err="1">
                <a:latin typeface="Segoe UI Semilight" panose="020B0402040204020203" pitchFamily="34" charset="0"/>
                <a:cs typeface="Segoe UI Semilight" panose="020B0402040204020203" pitchFamily="34" charset="0"/>
              </a:rPr>
              <a:t>Các</a:t>
            </a:r>
            <a:r>
              <a:rPr lang="en-US" b="1" dirty="0">
                <a:latin typeface="Segoe UI Semilight" panose="020B0402040204020203" pitchFamily="34" charset="0"/>
                <a:cs typeface="Segoe UI Semilight" panose="020B0402040204020203" pitchFamily="34" charset="0"/>
              </a:rPr>
              <a:t> </a:t>
            </a:r>
            <a:r>
              <a:rPr lang="en-US" b="1" dirty="0" err="1">
                <a:latin typeface="Segoe UI Semilight" panose="020B0402040204020203" pitchFamily="34" charset="0"/>
                <a:cs typeface="Segoe UI Semilight" panose="020B0402040204020203" pitchFamily="34" charset="0"/>
              </a:rPr>
              <a:t>thành</a:t>
            </a:r>
            <a:r>
              <a:rPr lang="en-US" b="1" dirty="0">
                <a:latin typeface="Segoe UI Semilight" panose="020B0402040204020203" pitchFamily="34" charset="0"/>
                <a:cs typeface="Segoe UI Semilight" panose="020B0402040204020203" pitchFamily="34" charset="0"/>
              </a:rPr>
              <a:t> </a:t>
            </a:r>
            <a:r>
              <a:rPr lang="en-US" b="1" dirty="0" err="1">
                <a:latin typeface="Segoe UI Semilight" panose="020B0402040204020203" pitchFamily="34" charset="0"/>
                <a:cs typeface="Segoe UI Semilight" panose="020B0402040204020203" pitchFamily="34" charset="0"/>
              </a:rPr>
              <a:t>viên</a:t>
            </a:r>
            <a:endParaRPr lang="en-US" b="1" dirty="0">
              <a:latin typeface="Segoe UI Semilight" panose="020B0402040204020203" pitchFamily="34" charset="0"/>
              <a:cs typeface="Segoe UI Semilight" panose="020B0402040204020203" pitchFamily="34" charset="0"/>
            </a:endParaRPr>
          </a:p>
          <a:p>
            <a:pPr lvl="1">
              <a:buFont typeface="Segoe UI Semilight" panose="020B0402040204020203" pitchFamily="34" charset="0"/>
              <a:buChar char="−"/>
            </a:pPr>
            <a:r>
              <a:rPr lang="en-US" dirty="0" err="1">
                <a:latin typeface="Segoe UI Semilight" panose="020B0402040204020203" pitchFamily="34" charset="0"/>
                <a:cs typeface="Segoe UI Semilight" panose="020B0402040204020203" pitchFamily="34" charset="0"/>
              </a:rPr>
              <a:t>Nguyễn</a:t>
            </a:r>
            <a:r>
              <a:rPr lang="en-US" dirty="0">
                <a:latin typeface="Segoe UI Semilight" panose="020B0402040204020203" pitchFamily="34" charset="0"/>
                <a:cs typeface="Segoe UI Semilight" panose="020B0402040204020203" pitchFamily="34" charset="0"/>
              </a:rPr>
              <a:t> Thanh </a:t>
            </a:r>
            <a:r>
              <a:rPr lang="en-US" dirty="0" err="1">
                <a:latin typeface="Segoe UI Semilight" panose="020B0402040204020203" pitchFamily="34" charset="0"/>
                <a:cs typeface="Segoe UI Semilight" panose="020B0402040204020203" pitchFamily="34" charset="0"/>
              </a:rPr>
              <a:t>Tỉnh</a:t>
            </a:r>
            <a:r>
              <a:rPr lang="en-US" dirty="0">
                <a:latin typeface="Segoe UI Semilight" panose="020B0402040204020203" pitchFamily="34" charset="0"/>
                <a:cs typeface="Segoe UI Semilight" panose="020B0402040204020203" pitchFamily="34" charset="0"/>
              </a:rPr>
              <a:t> – 15520900</a:t>
            </a:r>
          </a:p>
          <a:p>
            <a:pPr lvl="1">
              <a:buFont typeface="Segoe UI Semilight" panose="020B0402040204020203" pitchFamily="34" charset="0"/>
              <a:buChar char="−"/>
            </a:pPr>
            <a:r>
              <a:rPr lang="en-US" dirty="0" err="1">
                <a:latin typeface="Segoe UI Semilight" panose="020B0402040204020203" pitchFamily="34" charset="0"/>
                <a:cs typeface="Segoe UI Semilight" panose="020B0402040204020203" pitchFamily="34" charset="0"/>
              </a:rPr>
              <a:t>Phạm</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Văn</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Hữu</a:t>
            </a:r>
            <a:r>
              <a:rPr lang="en-US" dirty="0">
                <a:latin typeface="Segoe UI Semilight" panose="020B0402040204020203" pitchFamily="34" charset="0"/>
                <a:cs typeface="Segoe UI Semilight" panose="020B0402040204020203" pitchFamily="34" charset="0"/>
              </a:rPr>
              <a:t> - 15520293</a:t>
            </a:r>
          </a:p>
          <a:p>
            <a:pPr marL="0" indent="0">
              <a:buNone/>
            </a:pPr>
            <a:endParaRPr lang="en-US" sz="2800" dirty="0">
              <a:latin typeface="Segoe UI Semilight" panose="020B0402040204020203" pitchFamily="34" charset="0"/>
              <a:cs typeface="Segoe UI Semilight" panose="020B0402040204020203" pitchFamily="34" charset="0"/>
            </a:endParaRPr>
          </a:p>
        </p:txBody>
      </p:sp>
      <p:sp>
        <p:nvSpPr>
          <p:cNvPr id="4" name="Date Placeholder 3"/>
          <p:cNvSpPr>
            <a:spLocks noGrp="1"/>
          </p:cNvSpPr>
          <p:nvPr>
            <p:ph type="dt" sz="half" idx="10"/>
          </p:nvPr>
        </p:nvSpPr>
        <p:spPr/>
        <p:txBody>
          <a:bodyPr/>
          <a:lstStyle/>
          <a:p>
            <a:fld id="{7E712989-950E-47C0-9AA9-ED0FACFB90C1}" type="datetime1">
              <a:rPr lang="vi-VN" smtClean="0"/>
              <a:t>29/05/2018</a:t>
            </a:fld>
            <a:endParaRPr lang="en-US" dirty="0"/>
          </a:p>
        </p:txBody>
      </p:sp>
      <p:sp>
        <p:nvSpPr>
          <p:cNvPr id="5" name="Footer Placeholder 4"/>
          <p:cNvSpPr>
            <a:spLocks noGrp="1"/>
          </p:cNvSpPr>
          <p:nvPr>
            <p:ph type="ftr" sz="quarter" idx="11"/>
          </p:nvPr>
        </p:nvSpPr>
        <p:spPr/>
        <p:txBody>
          <a:bodyPr/>
          <a:lstStyle/>
          <a:p>
            <a:r>
              <a:rPr lang="en-US" dirty="0"/>
              <a:t>Agile - Scrum</a:t>
            </a:r>
          </a:p>
        </p:txBody>
      </p:sp>
    </p:spTree>
    <p:extLst>
      <p:ext uri="{BB962C8B-B14F-4D97-AF65-F5344CB8AC3E}">
        <p14:creationId xmlns:p14="http://schemas.microsoft.com/office/powerpoint/2010/main" val="2285499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1351721"/>
            <a:ext cx="10515600" cy="4825241"/>
          </a:xfrm>
        </p:spPr>
        <p:txBody>
          <a:bodyPr/>
          <a:lstStyle/>
          <a:p>
            <a:pPr marL="0" indent="0">
              <a:buNone/>
            </a:pPr>
            <a:r>
              <a:rPr lang="en-US" sz="3600" b="1" dirty="0">
                <a:latin typeface="Segoe UI Semilight" panose="020B0402040204020203" pitchFamily="34" charset="0"/>
                <a:cs typeface="Segoe UI Semilight" panose="020B0402040204020203" pitchFamily="34" charset="0"/>
              </a:rPr>
              <a:t>DEVELOPMENT TEAM</a:t>
            </a:r>
          </a:p>
          <a:p>
            <a:endParaRPr lang="en-US" dirty="0">
              <a:latin typeface="Segoe UI Semilight" panose="020B0402040204020203" pitchFamily="34" charset="0"/>
              <a:cs typeface="Segoe UI Semilight" panose="020B0402040204020203" pitchFamily="34" charset="0"/>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1933332"/>
            <a:ext cx="3508513" cy="4243630"/>
          </a:xfrm>
          <a:prstGeom prst="rect">
            <a:avLst/>
          </a:prstGeom>
        </p:spPr>
      </p:pic>
      <p:sp>
        <p:nvSpPr>
          <p:cNvPr id="2" name="TextBox 1"/>
          <p:cNvSpPr txBox="1"/>
          <p:nvPr/>
        </p:nvSpPr>
        <p:spPr>
          <a:xfrm>
            <a:off x="4532243" y="2107096"/>
            <a:ext cx="6821557" cy="3970318"/>
          </a:xfrm>
          <a:prstGeom prst="rect">
            <a:avLst/>
          </a:prstGeom>
          <a:noFill/>
        </p:spPr>
        <p:txBody>
          <a:bodyPr wrap="square" rtlCol="0">
            <a:spAutoFit/>
          </a:bodyPr>
          <a:lstStyle/>
          <a:p>
            <a:r>
              <a:rPr lang="vi-VN" sz="2800" dirty="0">
                <a:latin typeface="Segoe UI Semilight" panose="020B0402040204020203" pitchFamily="34" charset="0"/>
                <a:cs typeface="Segoe UI Semilight" panose="020B0402040204020203" pitchFamily="34" charset="0"/>
              </a:rPr>
              <a:t>Là tập hợp của từ 3 đến 9 thành viên chịu trách nhiệm trực tiếp tham gia </a:t>
            </a:r>
            <a:r>
              <a:rPr lang="en-US" sz="2800" dirty="0" err="1">
                <a:latin typeface="Segoe UI Semilight" panose="020B0402040204020203" pitchFamily="34" charset="0"/>
                <a:cs typeface="Segoe UI Semilight" panose="020B0402040204020203" pitchFamily="34" charset="0"/>
              </a:rPr>
              <a:t>phát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triển</a:t>
            </a:r>
            <a:r>
              <a:rPr lang="vi-VN" sz="2800" dirty="0">
                <a:latin typeface="Segoe UI Semilight" panose="020B0402040204020203" pitchFamily="34" charset="0"/>
                <a:cs typeface="Segoe UI Semilight" panose="020B0402040204020203" pitchFamily="34" charset="0"/>
              </a:rPr>
              <a:t>. </a:t>
            </a:r>
            <a:endParaRPr lang="en-US" sz="2800" dirty="0">
              <a:latin typeface="Segoe UI Semilight" panose="020B0402040204020203" pitchFamily="34" charset="0"/>
              <a:cs typeface="Segoe UI Semilight" panose="020B0402040204020203" pitchFamily="34" charset="0"/>
            </a:endParaRPr>
          </a:p>
          <a:p>
            <a:endParaRPr lang="en-US" sz="28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Nhóm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phải</a:t>
            </a:r>
            <a:r>
              <a:rPr lang="vi-VN" sz="2800" dirty="0">
                <a:latin typeface="Segoe UI Semilight" panose="020B0402040204020203" pitchFamily="34" charset="0"/>
                <a:cs typeface="Segoe UI Semilight" panose="020B0402040204020203" pitchFamily="34" charset="0"/>
              </a:rPr>
              <a:t> tự-tổ chức và liên-chức năng</a:t>
            </a:r>
            <a:endParaRPr lang="en-US" sz="2800" dirty="0">
              <a:latin typeface="Segoe UI Semilight" panose="020B0402040204020203" pitchFamily="34" charset="0"/>
              <a:cs typeface="Segoe UI Semilight" panose="020B0402040204020203" pitchFamily="34" charset="0"/>
            </a:endParaRPr>
          </a:p>
          <a:p>
            <a:endParaRPr lang="en-US" sz="2800" dirty="0">
              <a:latin typeface="Segoe UI Semilight" panose="020B0402040204020203" pitchFamily="34" charset="0"/>
              <a:cs typeface="Segoe UI Semilight" panose="020B0402040204020203" pitchFamily="34" charset="0"/>
            </a:endParaRPr>
          </a:p>
          <a:p>
            <a:r>
              <a:rPr lang="vi-VN" sz="2800" dirty="0">
                <a:latin typeface="Segoe UI Semilight" panose="020B0402040204020203" pitchFamily="34" charset="0"/>
                <a:cs typeface="Segoe UI Semilight" panose="020B0402040204020203" pitchFamily="34" charset="0"/>
              </a:rPr>
              <a:t>Nhóm liên-chức năng tức là nhóm có đầy đủ các kỹ năng chứ không phải là mỗi thành viên đều phải có hết tất cả các kỹ năng.</a:t>
            </a:r>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6319587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1351721"/>
            <a:ext cx="10515600" cy="4825241"/>
          </a:xfrm>
        </p:spPr>
        <p:txBody>
          <a:bodyPr/>
          <a:lstStyle/>
          <a:p>
            <a:pPr marL="0" indent="0">
              <a:buNone/>
            </a:pPr>
            <a:r>
              <a:rPr lang="en-US" sz="3600" b="1" dirty="0">
                <a:latin typeface="Segoe UI Semilight" panose="020B0402040204020203" pitchFamily="34" charset="0"/>
                <a:cs typeface="Segoe UI Semilight" panose="020B0402040204020203" pitchFamily="34" charset="0"/>
              </a:rPr>
              <a:t>SPRINT</a:t>
            </a:r>
          </a:p>
          <a:p>
            <a:endParaRPr lang="en-US" dirty="0">
              <a:latin typeface="Segoe UI Semilight" panose="020B0402040204020203" pitchFamily="34" charset="0"/>
              <a:cs typeface="Segoe UI Semilight" panose="020B0402040204020203" pitchFamily="34" charset="0"/>
            </a:endParaRPr>
          </a:p>
        </p:txBody>
      </p:sp>
      <p:sp>
        <p:nvSpPr>
          <p:cNvPr id="2" name="TextBox 1"/>
          <p:cNvSpPr txBox="1"/>
          <p:nvPr/>
        </p:nvSpPr>
        <p:spPr>
          <a:xfrm>
            <a:off x="5655198" y="1863776"/>
            <a:ext cx="5698602" cy="3970318"/>
          </a:xfrm>
          <a:prstGeom prst="rect">
            <a:avLst/>
          </a:prstGeom>
          <a:noFill/>
        </p:spPr>
        <p:txBody>
          <a:bodyPr wrap="square" rtlCol="0">
            <a:spAutoFit/>
          </a:bodyPr>
          <a:lstStyle/>
          <a:p>
            <a:r>
              <a:rPr lang="vi-VN" sz="2800" dirty="0">
                <a:latin typeface="Segoe UI Semilight" panose="020B0402040204020203" pitchFamily="34" charset="0"/>
                <a:cs typeface="Segoe UI Semilight" panose="020B0402040204020203" pitchFamily="34" charset="0"/>
              </a:rPr>
              <a:t>Là khoảng thời gian cố định </a:t>
            </a:r>
            <a:r>
              <a:rPr lang="en-US" sz="2800" dirty="0">
                <a:latin typeface="Segoe UI Semilight" panose="020B0402040204020203" pitchFamily="34" charset="0"/>
                <a:cs typeface="Segoe UI Semilight" panose="020B0402040204020203" pitchFamily="34" charset="0"/>
              </a:rPr>
              <a:t>(1 – 4 </a:t>
            </a:r>
            <a:r>
              <a:rPr lang="en-US" sz="2800" dirty="0" err="1">
                <a:latin typeface="Segoe UI Semilight" panose="020B0402040204020203" pitchFamily="34" charset="0"/>
                <a:cs typeface="Segoe UI Semilight" panose="020B0402040204020203" pitchFamily="34" charset="0"/>
              </a:rPr>
              <a:t>tuần</a:t>
            </a:r>
            <a:r>
              <a:rPr lang="en-US" sz="2800" dirty="0">
                <a:latin typeface="Segoe UI Semilight" panose="020B0402040204020203" pitchFamily="34" charset="0"/>
                <a:cs typeface="Segoe UI Semilight" panose="020B0402040204020203" pitchFamily="34" charset="0"/>
              </a:rPr>
              <a:t>) </a:t>
            </a:r>
            <a:r>
              <a:rPr lang="vi-VN" sz="2800" dirty="0">
                <a:latin typeface="Segoe UI Semilight" panose="020B0402040204020203" pitchFamily="34" charset="0"/>
                <a:cs typeface="Segoe UI Semilight" panose="020B0402040204020203" pitchFamily="34" charset="0"/>
              </a:rPr>
              <a:t>mà ở đó </a:t>
            </a:r>
            <a:r>
              <a:rPr lang="en-US" sz="2800" dirty="0">
                <a:latin typeface="Segoe UI Semilight" panose="020B0402040204020203" pitchFamily="34" charset="0"/>
                <a:cs typeface="Segoe UI Semilight" panose="020B0402040204020203" pitchFamily="34" charset="0"/>
              </a:rPr>
              <a:t>development team</a:t>
            </a:r>
            <a:r>
              <a:rPr lang="vi-VN" sz="2800" dirty="0">
                <a:latin typeface="Segoe UI Semilight" panose="020B0402040204020203" pitchFamily="34" charset="0"/>
                <a:cs typeface="Segoe UI Semilight" panose="020B0402040204020203" pitchFamily="34" charset="0"/>
              </a:rPr>
              <a:t> thực hiện công việc phát triển sản phẩm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Có</a:t>
            </a:r>
            <a:r>
              <a:rPr lang="en-US" sz="2800" dirty="0">
                <a:latin typeface="Segoe UI Semilight" panose="020B0402040204020203" pitchFamily="34" charset="0"/>
                <a:cs typeface="Segoe UI Semilight" panose="020B0402040204020203" pitchFamily="34" charset="0"/>
              </a:rPr>
              <a:t> </a:t>
            </a:r>
            <a:r>
              <a:rPr lang="vi-VN" sz="2800" dirty="0">
                <a:latin typeface="Segoe UI Semilight" panose="020B0402040204020203" pitchFamily="34" charset="0"/>
                <a:cs typeface="Segoe UI Semilight" panose="020B0402040204020203" pitchFamily="34" charset="0"/>
              </a:rPr>
              <a:t>độ dài như nhau và diễn ra liên tiếp</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a:p>
            <a:r>
              <a:rPr lang="en-US" sz="2800" dirty="0">
                <a:latin typeface="Segoe UI Semilight" panose="020B0402040204020203" pitchFamily="34" charset="0"/>
                <a:cs typeface="Segoe UI Semilight" panose="020B0402040204020203" pitchFamily="34" charset="0"/>
              </a:rPr>
              <a:t>K</a:t>
            </a:r>
            <a:r>
              <a:rPr lang="vi-VN" sz="2800" dirty="0">
                <a:latin typeface="Segoe UI Semilight" panose="020B0402040204020203" pitchFamily="34" charset="0"/>
                <a:cs typeface="Segoe UI Semilight" panose="020B0402040204020203" pitchFamily="34" charset="0"/>
              </a:rPr>
              <a:t>ết thúc khi </a:t>
            </a:r>
            <a:r>
              <a:rPr lang="en-US" sz="2800" dirty="0" err="1">
                <a:latin typeface="Segoe UI Semilight" panose="020B0402040204020203" pitchFamily="34" charset="0"/>
                <a:cs typeface="Segoe UI Semilight" panose="020B0402040204020203" pitchFamily="34" charset="0"/>
              </a:rPr>
              <a:t>hết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gian</a:t>
            </a:r>
            <a:r>
              <a:rPr lang="en-US" sz="2800" dirty="0">
                <a:latin typeface="Segoe UI Semilight" panose="020B0402040204020203" pitchFamily="34" charset="0"/>
                <a:cs typeface="Segoe UI Semilight" panose="020B0402040204020203" pitchFamily="34" charset="0"/>
              </a:rPr>
              <a:t>, </a:t>
            </a:r>
            <a:r>
              <a:rPr lang="vi-VN" sz="2800" dirty="0">
                <a:latin typeface="Segoe UI Semilight" panose="020B0402040204020203" pitchFamily="34" charset="0"/>
                <a:cs typeface="Segoe UI Semilight" panose="020B0402040204020203" pitchFamily="34" charset="0"/>
              </a:rPr>
              <a:t>bất kể các công việc trong đó đã được hoàn thành hết hay chưa.</a:t>
            </a:r>
            <a:endParaRPr lang="en-US" sz="2800" dirty="0">
              <a:latin typeface="Segoe UI Semilight" panose="020B0402040204020203" pitchFamily="34" charset="0"/>
              <a:cs typeface="Segoe UI Semilight" panose="020B0402040204020203"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63776"/>
            <a:ext cx="4816998" cy="4492574"/>
          </a:xfrm>
          <a:prstGeom prst="rect">
            <a:avLst/>
          </a:prstGeom>
        </p:spPr>
      </p:pic>
    </p:spTree>
    <p:extLst>
      <p:ext uri="{BB962C8B-B14F-4D97-AF65-F5344CB8AC3E}">
        <p14:creationId xmlns:p14="http://schemas.microsoft.com/office/powerpoint/2010/main" val="18944379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421554584"/>
              </p:ext>
            </p:extLst>
          </p:nvPr>
        </p:nvGraphicFramePr>
        <p:xfrm>
          <a:off x="1752600" y="990600"/>
          <a:ext cx="9104086" cy="5133107"/>
        </p:xfrm>
        <a:graphic>
          <a:graphicData uri="http://schemas.openxmlformats.org/drawingml/2006/table">
            <a:tbl>
              <a:tblPr firstRow="1" bandRow="1">
                <a:tableStyleId>{5C22544A-7EE6-4342-B048-85BDC9FD1C3A}</a:tableStyleId>
              </a:tblPr>
              <a:tblGrid>
                <a:gridCol w="902207">
                  <a:extLst>
                    <a:ext uri="{9D8B030D-6E8A-4147-A177-3AD203B41FA5}">
                      <a16:colId xmlns:a16="http://schemas.microsoft.com/office/drawing/2014/main" val="3043406839"/>
                    </a:ext>
                  </a:extLst>
                </a:gridCol>
                <a:gridCol w="2593112">
                  <a:extLst>
                    <a:ext uri="{9D8B030D-6E8A-4147-A177-3AD203B41FA5}">
                      <a16:colId xmlns:a16="http://schemas.microsoft.com/office/drawing/2014/main" val="1873039285"/>
                    </a:ext>
                  </a:extLst>
                </a:gridCol>
                <a:gridCol w="2601168">
                  <a:extLst>
                    <a:ext uri="{9D8B030D-6E8A-4147-A177-3AD203B41FA5}">
                      <a16:colId xmlns:a16="http://schemas.microsoft.com/office/drawing/2014/main" val="3370281494"/>
                    </a:ext>
                  </a:extLst>
                </a:gridCol>
                <a:gridCol w="3007599">
                  <a:extLst>
                    <a:ext uri="{9D8B030D-6E8A-4147-A177-3AD203B41FA5}">
                      <a16:colId xmlns:a16="http://schemas.microsoft.com/office/drawing/2014/main" val="2435830239"/>
                    </a:ext>
                  </a:extLst>
                </a:gridCol>
              </a:tblGrid>
              <a:tr h="363991">
                <a:tc>
                  <a:txBody>
                    <a:bodyPr/>
                    <a:lstStyle/>
                    <a:p>
                      <a:pPr algn="just"/>
                      <a:endParaRPr lang="en-US" sz="1600">
                        <a:latin typeface="Times New Roman" panose="02020603050405020304" pitchFamily="18" charset="0"/>
                        <a:cs typeface="Times New Roman" panose="02020603050405020304" pitchFamily="18" charset="0"/>
                      </a:endParaRPr>
                    </a:p>
                  </a:txBody>
                  <a:tcPr/>
                </a:tc>
                <a:tc>
                  <a:txBody>
                    <a:bodyPr/>
                    <a:lstStyle/>
                    <a:p>
                      <a:pPr algn="ctr"/>
                      <a:r>
                        <a:rPr lang="en-US" sz="1600">
                          <a:latin typeface="Times New Roman" panose="02020603050405020304" pitchFamily="18" charset="0"/>
                          <a:cs typeface="Times New Roman" panose="02020603050405020304" pitchFamily="18" charset="0"/>
                        </a:rPr>
                        <a:t>Water-fall (Thác n</a:t>
                      </a:r>
                      <a:r>
                        <a:rPr lang="vi-VN" sz="1600">
                          <a:latin typeface="Times New Roman" panose="02020603050405020304" pitchFamily="18" charset="0"/>
                          <a:cs typeface="Times New Roman" panose="02020603050405020304" pitchFamily="18" charset="0"/>
                        </a:rPr>
                        <a:t>ư</a:t>
                      </a:r>
                      <a:r>
                        <a:rPr lang="en-US" sz="1600">
                          <a:latin typeface="Times New Roman" panose="02020603050405020304" pitchFamily="18" charset="0"/>
                          <a:cs typeface="Times New Roman" panose="02020603050405020304" pitchFamily="18" charset="0"/>
                        </a:rPr>
                        <a:t>ớc)</a:t>
                      </a:r>
                    </a:p>
                  </a:txBody>
                  <a:tcPr/>
                </a:tc>
                <a:tc>
                  <a:txBody>
                    <a:bodyPr/>
                    <a:lstStyle/>
                    <a:p>
                      <a:pPr algn="ctr"/>
                      <a:r>
                        <a:rPr lang="en-US" sz="1600">
                          <a:latin typeface="Times New Roman" panose="02020603050405020304" pitchFamily="18" charset="0"/>
                          <a:cs typeface="Times New Roman" panose="02020603050405020304" pitchFamily="18" charset="0"/>
                        </a:rPr>
                        <a:t>Spiral (Xoắn ốc)</a:t>
                      </a:r>
                    </a:p>
                  </a:txBody>
                  <a:tcPr/>
                </a:tc>
                <a:tc>
                  <a:txBody>
                    <a:bodyPr/>
                    <a:lstStyle/>
                    <a:p>
                      <a:pPr algn="ctr"/>
                      <a:r>
                        <a:rPr lang="en-US" sz="1600">
                          <a:latin typeface="Times New Roman" panose="02020603050405020304" pitchFamily="18" charset="0"/>
                          <a:cs typeface="Times New Roman" panose="02020603050405020304" pitchFamily="18" charset="0"/>
                        </a:rPr>
                        <a:t>Scrum</a:t>
                      </a:r>
                    </a:p>
                  </a:txBody>
                  <a:tcPr/>
                </a:tc>
                <a:extLst>
                  <a:ext uri="{0D108BD9-81ED-4DB2-BD59-A6C34878D82A}">
                    <a16:rowId xmlns:a16="http://schemas.microsoft.com/office/drawing/2014/main" val="1793124929"/>
                  </a:ext>
                </a:extLst>
              </a:tr>
              <a:tr h="2243779">
                <a:tc>
                  <a:txBody>
                    <a:bodyPr/>
                    <a:lstStyle/>
                    <a:p>
                      <a:pPr algn="ctr"/>
                      <a:r>
                        <a:rPr lang="en-US" sz="1600">
                          <a:latin typeface="Times New Roman" panose="02020603050405020304" pitchFamily="18" charset="0"/>
                          <a:cs typeface="Times New Roman" panose="02020603050405020304" pitchFamily="18" charset="0"/>
                        </a:rPr>
                        <a:t>Ưu điểm</a:t>
                      </a:r>
                    </a:p>
                  </a:txBody>
                  <a:tcPr/>
                </a:tc>
                <a:tc>
                  <a:txBody>
                    <a:bodyPr/>
                    <a:lstStyle/>
                    <a:p>
                      <a:pPr marL="285750" indent="-285750" algn="just">
                        <a:buFont typeface="Arial" panose="020B0604020202020204" pitchFamily="34" charset="0"/>
                        <a:buChar char="•"/>
                      </a:pPr>
                      <a:r>
                        <a:rPr lang="en-US" sz="1600" dirty="0" err="1">
                          <a:latin typeface="Times New Roman" panose="02020603050405020304" pitchFamily="18" charset="0"/>
                          <a:cs typeface="Times New Roman" panose="02020603050405020304" pitchFamily="18" charset="0"/>
                        </a:rPr>
                        <a:t>Dễ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sử</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dụng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dễ</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tiếp</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cận</a:t>
                      </a:r>
                      <a:endParaRPr lang="en-US" sz="16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dirty="0" err="1">
                          <a:latin typeface="Times New Roman" panose="02020603050405020304" pitchFamily="18" charset="0"/>
                          <a:cs typeface="Times New Roman" panose="02020603050405020304" pitchFamily="18" charset="0"/>
                        </a:rPr>
                        <a:t>Các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giai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đoạn</a:t>
                      </a:r>
                      <a:r>
                        <a:rPr lang="en-US" sz="1600" dirty="0">
                          <a:latin typeface="Times New Roman" panose="02020603050405020304" pitchFamily="18" charset="0"/>
                          <a:cs typeface="Times New Roman" panose="02020603050405020304" pitchFamily="18" charset="0"/>
                        </a:rPr>
                        <a:t> đ</a:t>
                      </a:r>
                      <a:r>
                        <a:rPr lang="vi-VN" sz="1600" dirty="0">
                          <a:latin typeface="Times New Roman" panose="02020603050405020304" pitchFamily="18" charset="0"/>
                          <a:cs typeface="Times New Roman" panose="02020603050405020304" pitchFamily="18" charset="0"/>
                        </a:rPr>
                        <a:t>ư</a:t>
                      </a:r>
                      <a:r>
                        <a:rPr lang="en-US" sz="1600" dirty="0" err="1">
                          <a:latin typeface="Times New Roman" panose="02020603050405020304" pitchFamily="18" charset="0"/>
                          <a:cs typeface="Times New Roman" panose="02020603050405020304" pitchFamily="18" charset="0"/>
                        </a:rPr>
                        <a:t>ợc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xác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định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rõ</a:t>
                      </a:r>
                      <a:r>
                        <a:rPr lang="en-US" sz="1600" dirty="0">
                          <a:latin typeface="Times New Roman" panose="02020603050405020304" pitchFamily="18" charset="0"/>
                          <a:cs typeface="Times New Roman" panose="02020603050405020304" pitchFamily="18" charset="0"/>
                        </a:rPr>
                        <a:t> rang</a:t>
                      </a:r>
                    </a:p>
                    <a:p>
                      <a:pPr marL="285750" indent="-285750" algn="just">
                        <a:buFont typeface="Arial" panose="020B0604020202020204" pitchFamily="34" charset="0"/>
                        <a:buChar char="•"/>
                      </a:pPr>
                      <a:r>
                        <a:rPr lang="en-US" sz="1600" dirty="0" err="1">
                          <a:latin typeface="Times New Roman" panose="02020603050405020304" pitchFamily="18" charset="0"/>
                          <a:cs typeface="Times New Roman" panose="02020603050405020304" pitchFamily="18" charset="0"/>
                        </a:rPr>
                        <a:t>Kiểm</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tra</a:t>
                      </a:r>
                      <a:r>
                        <a:rPr lang="en-US" sz="1600" dirty="0">
                          <a:latin typeface="Times New Roman" panose="02020603050405020304" pitchFamily="18" charset="0"/>
                          <a:cs typeface="Times New Roman" panose="02020603050405020304" pitchFamily="18" charset="0"/>
                        </a:rPr>
                        <a:t> ở </a:t>
                      </a:r>
                      <a:r>
                        <a:rPr lang="en-US" sz="1600" dirty="0" err="1">
                          <a:latin typeface="Times New Roman" panose="02020603050405020304" pitchFamily="18" charset="0"/>
                          <a:cs typeface="Times New Roman" panose="02020603050405020304" pitchFamily="18" charset="0"/>
                        </a:rPr>
                        <a:t>từng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giai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đoạn</a:t>
                      </a:r>
                      <a:r>
                        <a:rPr lang="en-US"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đảm</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bảo</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phát</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hiện</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sớm</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lỗi</a:t>
                      </a:r>
                      <a:endParaRPr lang="en-US" sz="1600"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r>
                        <a:rPr lang="en-US" sz="1600" dirty="0" err="1">
                          <a:latin typeface="Times New Roman" panose="02020603050405020304" pitchFamily="18" charset="0"/>
                          <a:cs typeface="Times New Roman" panose="02020603050405020304" pitchFamily="18" charset="0"/>
                        </a:rPr>
                        <a:t>Các</a:t>
                      </a:r>
                      <a:r>
                        <a:rPr lang="en-US" sz="1600" dirty="0">
                          <a:latin typeface="Times New Roman" panose="02020603050405020304" pitchFamily="18" charset="0"/>
                          <a:cs typeface="Times New Roman" panose="02020603050405020304" pitchFamily="18" charset="0"/>
                        </a:rPr>
                        <a:t> </a:t>
                      </a:r>
                      <a:r>
                        <a:rPr lang="vi-VN" sz="1600" dirty="0">
                          <a:latin typeface="Times New Roman" panose="02020603050405020304" pitchFamily="18" charset="0"/>
                          <a:cs typeface="Times New Roman" panose="02020603050405020304" pitchFamily="18" charset="0"/>
                        </a:rPr>
                        <a:t>ư</a:t>
                      </a:r>
                      <a:r>
                        <a:rPr lang="en-US" sz="1600" dirty="0" err="1">
                          <a:latin typeface="Times New Roman" panose="02020603050405020304" pitchFamily="18" charset="0"/>
                          <a:cs typeface="Times New Roman" panose="02020603050405020304" pitchFamily="18" charset="0"/>
                        </a:rPr>
                        <a:t>ớc</a:t>
                      </a:r>
                      <a:r>
                        <a:rPr lang="en-US" sz="1600" dirty="0">
                          <a:latin typeface="Times New Roman" panose="02020603050405020304" pitchFamily="18" charset="0"/>
                          <a:cs typeface="Times New Roman" panose="02020603050405020304" pitchFamily="18" charset="0"/>
                        </a:rPr>
                        <a:t> l</a:t>
                      </a:r>
                      <a:r>
                        <a:rPr lang="vi-VN" sz="1600" dirty="0">
                          <a:latin typeface="Times New Roman" panose="02020603050405020304" pitchFamily="18" charset="0"/>
                          <a:cs typeface="Times New Roman" panose="02020603050405020304" pitchFamily="18" charset="0"/>
                        </a:rPr>
                        <a:t>ư</a:t>
                      </a:r>
                      <a:r>
                        <a:rPr lang="en-US" sz="1600" dirty="0" err="1">
                          <a:latin typeface="Times New Roman" panose="02020603050405020304" pitchFamily="18" charset="0"/>
                          <a:cs typeface="Times New Roman" panose="02020603050405020304" pitchFamily="18" charset="0"/>
                        </a:rPr>
                        <a:t>ợng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trở</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nên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thực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tế</a:t>
                      </a:r>
                      <a:r>
                        <a:rPr lang="en-US" sz="1600" dirty="0">
                          <a:latin typeface="Times New Roman" panose="02020603050405020304" pitchFamily="18" charset="0"/>
                          <a:cs typeface="Times New Roman" panose="02020603050405020304" pitchFamily="18" charset="0"/>
                        </a:rPr>
                        <a:t> h</a:t>
                      </a:r>
                      <a:r>
                        <a:rPr lang="vi-VN" sz="1600" dirty="0">
                          <a:latin typeface="Times New Roman" panose="02020603050405020304" pitchFamily="18" charset="0"/>
                          <a:cs typeface="Times New Roman" panose="02020603050405020304" pitchFamily="18" charset="0"/>
                        </a:rPr>
                        <a:t>ơ</a:t>
                      </a:r>
                      <a:r>
                        <a:rPr lang="en-US" sz="1600" dirty="0">
                          <a:latin typeface="Times New Roman" panose="02020603050405020304" pitchFamily="18" charset="0"/>
                          <a:cs typeface="Times New Roman" panose="02020603050405020304" pitchFamily="18" charset="0"/>
                        </a:rPr>
                        <a:t>n </a:t>
                      </a:r>
                      <a:r>
                        <a:rPr lang="en-US" sz="1600" dirty="0" err="1">
                          <a:latin typeface="Times New Roman" panose="02020603050405020304" pitchFamily="18" charset="0"/>
                          <a:cs typeface="Times New Roman" panose="02020603050405020304" pitchFamily="18" charset="0"/>
                        </a:rPr>
                        <a:t>và</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nh</a:t>
                      </a:r>
                      <a:r>
                        <a:rPr lang="vi-VN" sz="1600" dirty="0">
                          <a:latin typeface="Times New Roman" panose="02020603050405020304" pitchFamily="18" charset="0"/>
                          <a:cs typeface="Times New Roman" panose="02020603050405020304" pitchFamily="18" charset="0"/>
                        </a:rPr>
                        <a:t>ư</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là</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một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quy</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trình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làm</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việc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vì</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các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vấn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đề</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quan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trọng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đã</a:t>
                      </a:r>
                      <a:r>
                        <a:rPr lang="en-US" sz="1600" dirty="0">
                          <a:latin typeface="Times New Roman" panose="02020603050405020304" pitchFamily="18" charset="0"/>
                          <a:cs typeface="Times New Roman" panose="02020603050405020304" pitchFamily="18" charset="0"/>
                        </a:rPr>
                        <a:t> đ</a:t>
                      </a:r>
                      <a:r>
                        <a:rPr lang="vi-VN" sz="1600" dirty="0">
                          <a:latin typeface="Times New Roman" panose="02020603050405020304" pitchFamily="18" charset="0"/>
                          <a:cs typeface="Times New Roman" panose="02020603050405020304" pitchFamily="18" charset="0"/>
                        </a:rPr>
                        <a:t>ư</a:t>
                      </a:r>
                      <a:r>
                        <a:rPr lang="en-US" sz="1600" dirty="0" err="1">
                          <a:latin typeface="Times New Roman" panose="02020603050405020304" pitchFamily="18" charset="0"/>
                          <a:cs typeface="Times New Roman" panose="02020603050405020304" pitchFamily="18" charset="0"/>
                        </a:rPr>
                        <a:t>ợc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phát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hiện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sớm</a:t>
                      </a:r>
                      <a:r>
                        <a:rPr lang="en-US" sz="1600" dirty="0">
                          <a:latin typeface="Times New Roman" panose="02020603050405020304" pitchFamily="18" charset="0"/>
                          <a:cs typeface="Times New Roman" panose="02020603050405020304" pitchFamily="18" charset="0"/>
                        </a:rPr>
                        <a:t>.</a:t>
                      </a:r>
                    </a:p>
                    <a:p>
                      <a:pPr marL="285750" indent="-285750" algn="just">
                        <a:buFont typeface="Arial" panose="020B0604020202020204" pitchFamily="34" charset="0"/>
                        <a:buChar char="•"/>
                      </a:pPr>
                      <a:r>
                        <a:rPr lang="en-US" sz="1600" dirty="0" err="1">
                          <a:latin typeface="Times New Roman" panose="02020603050405020304" pitchFamily="18" charset="0"/>
                          <a:cs typeface="Times New Roman" panose="02020603050405020304" pitchFamily="18" charset="0"/>
                        </a:rPr>
                        <a:t>Có</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sự</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tham</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gia</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sớm</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của</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Nhóm</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phát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triển</a:t>
                      </a:r>
                      <a:endParaRPr lang="en-US" sz="16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dirty="0" err="1">
                          <a:latin typeface="Times New Roman" panose="02020603050405020304" pitchFamily="18" charset="0"/>
                          <a:cs typeface="Times New Roman" panose="02020603050405020304" pitchFamily="18" charset="0"/>
                        </a:rPr>
                        <a:t>Quản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lý</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rủi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ro</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và</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phát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triển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hệ</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thống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theo</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pha</a:t>
                      </a:r>
                      <a:endParaRPr lang="en-US" sz="1600"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r>
                        <a:rPr lang="en-US" sz="1600">
                          <a:latin typeface="Times New Roman" panose="02020603050405020304" pitchFamily="18" charset="0"/>
                          <a:cs typeface="Times New Roman" panose="02020603050405020304" pitchFamily="18" charset="0"/>
                        </a:rPr>
                        <a:t>Một ng</a:t>
                      </a:r>
                      <a:r>
                        <a:rPr lang="vi-VN" sz="1600">
                          <a:latin typeface="Times New Roman" panose="02020603050405020304" pitchFamily="18" charset="0"/>
                          <a:cs typeface="Times New Roman" panose="02020603050405020304" pitchFamily="18" charset="0"/>
                        </a:rPr>
                        <a:t>ư</a:t>
                      </a:r>
                      <a:r>
                        <a:rPr lang="en-US" sz="1600">
                          <a:latin typeface="Times New Roman" panose="02020603050405020304" pitchFamily="18" charset="0"/>
                          <a:cs typeface="Times New Roman" panose="02020603050405020304" pitchFamily="18" charset="0"/>
                        </a:rPr>
                        <a:t>ời có thể làm việc “liên chức năng”.</a:t>
                      </a:r>
                    </a:p>
                    <a:p>
                      <a:pPr marL="285750" indent="-285750" algn="just">
                        <a:buFont typeface="Arial" panose="020B0604020202020204" pitchFamily="34" charset="0"/>
                        <a:buChar char="•"/>
                      </a:pPr>
                      <a:r>
                        <a:rPr lang="en-US" sz="1600">
                          <a:latin typeface="Times New Roman" panose="02020603050405020304" pitchFamily="18" charset="0"/>
                          <a:cs typeface="Times New Roman" panose="02020603050405020304" pitchFamily="18" charset="0"/>
                        </a:rPr>
                        <a:t>Phát hiện lỗi sớm</a:t>
                      </a:r>
                    </a:p>
                    <a:p>
                      <a:pPr marL="285750" indent="-285750" algn="just">
                        <a:buFont typeface="Arial" panose="020B0604020202020204" pitchFamily="34" charset="0"/>
                        <a:buChar char="•"/>
                      </a:pPr>
                      <a:r>
                        <a:rPr lang="en-US" sz="1600">
                          <a:latin typeface="Times New Roman" panose="02020603050405020304" pitchFamily="18" charset="0"/>
                          <a:cs typeface="Times New Roman" panose="02020603050405020304" pitchFamily="18" charset="0"/>
                        </a:rPr>
                        <a:t>KH nhanh chóng thấy đ</a:t>
                      </a:r>
                      <a:r>
                        <a:rPr lang="vi-VN" sz="1600">
                          <a:latin typeface="Times New Roman" panose="02020603050405020304" pitchFamily="18" charset="0"/>
                          <a:cs typeface="Times New Roman" panose="02020603050405020304" pitchFamily="18" charset="0"/>
                        </a:rPr>
                        <a:t>ư</a:t>
                      </a:r>
                      <a:r>
                        <a:rPr lang="en-US" sz="1600">
                          <a:latin typeface="Times New Roman" panose="02020603050405020304" pitchFamily="18" charset="0"/>
                          <a:cs typeface="Times New Roman" panose="02020603050405020304" pitchFamily="18" charset="0"/>
                        </a:rPr>
                        <a:t>ợc sản phẩm </a:t>
                      </a:r>
                      <a:r>
                        <a:rPr lang="en-US" sz="1600">
                          <a:latin typeface="Times New Roman" panose="02020603050405020304" pitchFamily="18" charset="0"/>
                          <a:cs typeface="Times New Roman" panose="02020603050405020304" pitchFamily="18" charset="0"/>
                          <a:sym typeface="Wingdings" panose="05000000000000000000" pitchFamily="2" charset="2"/>
                        </a:rPr>
                        <a:t> đ</a:t>
                      </a:r>
                      <a:r>
                        <a:rPr lang="vi-VN" sz="1600">
                          <a:latin typeface="Times New Roman" panose="02020603050405020304" pitchFamily="18" charset="0"/>
                          <a:cs typeface="Times New Roman" panose="02020603050405020304" pitchFamily="18" charset="0"/>
                          <a:sym typeface="Wingdings" panose="05000000000000000000" pitchFamily="2" charset="2"/>
                        </a:rPr>
                        <a:t>ư</a:t>
                      </a:r>
                      <a:r>
                        <a:rPr lang="en-US" sz="1600">
                          <a:latin typeface="Times New Roman" panose="02020603050405020304" pitchFamily="18" charset="0"/>
                          <a:cs typeface="Times New Roman" panose="02020603050405020304" pitchFamily="18" charset="0"/>
                          <a:sym typeface="Wingdings" panose="05000000000000000000" pitchFamily="2" charset="2"/>
                        </a:rPr>
                        <a:t>a phản hồi sớm.</a:t>
                      </a:r>
                    </a:p>
                    <a:p>
                      <a:pPr marL="285750" indent="-285750" algn="just">
                        <a:buFont typeface="Arial" panose="020B0604020202020204" pitchFamily="34" charset="0"/>
                        <a:buChar char="•"/>
                      </a:pPr>
                      <a:r>
                        <a:rPr lang="en-US" sz="1600">
                          <a:latin typeface="Times New Roman" panose="02020603050405020304" pitchFamily="18" charset="0"/>
                          <a:cs typeface="Times New Roman" panose="02020603050405020304" pitchFamily="18" charset="0"/>
                          <a:sym typeface="Wingdings" panose="05000000000000000000" pitchFamily="2" charset="2"/>
                        </a:rPr>
                        <a:t>Áp dụng đ</a:t>
                      </a:r>
                      <a:r>
                        <a:rPr lang="vi-VN" sz="1600">
                          <a:latin typeface="Times New Roman" panose="02020603050405020304" pitchFamily="18" charset="0"/>
                          <a:cs typeface="Times New Roman" panose="02020603050405020304" pitchFamily="18" charset="0"/>
                          <a:sym typeface="Wingdings" panose="05000000000000000000" pitchFamily="2" charset="2"/>
                        </a:rPr>
                        <a:t>ư</a:t>
                      </a:r>
                      <a:r>
                        <a:rPr lang="en-US" sz="1600">
                          <a:latin typeface="Times New Roman" panose="02020603050405020304" pitchFamily="18" charset="0"/>
                          <a:cs typeface="Times New Roman" panose="02020603050405020304" pitchFamily="18" charset="0"/>
                          <a:sym typeface="Wingdings" panose="05000000000000000000" pitchFamily="2" charset="2"/>
                        </a:rPr>
                        <a:t>ợc những dự án mà yêu cầu của KH không rõ ràng ngay từ đầu</a:t>
                      </a:r>
                      <a:endParaRPr lang="en-US" sz="16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5883085"/>
                  </a:ext>
                </a:extLst>
              </a:tr>
              <a:tr h="2483116">
                <a:tc>
                  <a:txBody>
                    <a:bodyPr/>
                    <a:lstStyle/>
                    <a:p>
                      <a:pPr algn="ctr"/>
                      <a:r>
                        <a:rPr lang="en-US" sz="1600">
                          <a:latin typeface="Times New Roman" panose="02020603050405020304" pitchFamily="18" charset="0"/>
                          <a:cs typeface="Times New Roman" panose="02020603050405020304" pitchFamily="18" charset="0"/>
                        </a:rPr>
                        <a:t>Nh</a:t>
                      </a:r>
                      <a:r>
                        <a:rPr lang="vi-VN" sz="1600">
                          <a:latin typeface="Times New Roman" panose="02020603050405020304" pitchFamily="18" charset="0"/>
                          <a:cs typeface="Times New Roman" panose="02020603050405020304" pitchFamily="18" charset="0"/>
                        </a:rPr>
                        <a:t>ư</a:t>
                      </a:r>
                      <a:r>
                        <a:rPr lang="en-US" sz="1600">
                          <a:latin typeface="Times New Roman" panose="02020603050405020304" pitchFamily="18" charset="0"/>
                          <a:cs typeface="Times New Roman" panose="02020603050405020304" pitchFamily="18" charset="0"/>
                        </a:rPr>
                        <a:t>ợc điểm</a:t>
                      </a:r>
                    </a:p>
                  </a:txBody>
                  <a:tcPr/>
                </a:tc>
                <a:tc>
                  <a:txBody>
                    <a:bodyPr/>
                    <a:lstStyle/>
                    <a:p>
                      <a:pPr marL="285750" indent="-285750" algn="just">
                        <a:buFont typeface="Arial" panose="020B0604020202020204" pitchFamily="34" charset="0"/>
                        <a:buChar char="•"/>
                      </a:pPr>
                      <a:r>
                        <a:rPr lang="en-US" sz="1600">
                          <a:latin typeface="Times New Roman" panose="02020603050405020304" pitchFamily="18" charset="0"/>
                          <a:cs typeface="Times New Roman" panose="02020603050405020304" pitchFamily="18" charset="0"/>
                        </a:rPr>
                        <a:t>Rất khó quay lại giai đoạn tr</a:t>
                      </a:r>
                      <a:r>
                        <a:rPr lang="vi-VN" sz="1600">
                          <a:latin typeface="Times New Roman" panose="02020603050405020304" pitchFamily="18" charset="0"/>
                          <a:cs typeface="Times New Roman" panose="02020603050405020304" pitchFamily="18" charset="0"/>
                        </a:rPr>
                        <a:t>ư</a:t>
                      </a:r>
                      <a:r>
                        <a:rPr lang="en-US" sz="1600">
                          <a:latin typeface="Times New Roman" panose="02020603050405020304" pitchFamily="18" charset="0"/>
                          <a:cs typeface="Times New Roman" panose="02020603050405020304" pitchFamily="18" charset="0"/>
                        </a:rPr>
                        <a:t>ớc khi nó đã kết thúc.</a:t>
                      </a:r>
                    </a:p>
                    <a:p>
                      <a:pPr marL="285750" indent="-285750" algn="just">
                        <a:buFont typeface="Arial" panose="020B0604020202020204" pitchFamily="34" charset="0"/>
                        <a:buChar char="•"/>
                      </a:pPr>
                      <a:r>
                        <a:rPr lang="en-US" sz="1600">
                          <a:latin typeface="Times New Roman" panose="02020603050405020304" pitchFamily="18" charset="0"/>
                          <a:cs typeface="Times New Roman" panose="02020603050405020304" pitchFamily="18" charset="0"/>
                        </a:rPr>
                        <a:t>Ít tính linh hoạt</a:t>
                      </a:r>
                    </a:p>
                    <a:p>
                      <a:pPr marL="285750" indent="-285750" algn="just">
                        <a:buFont typeface="Arial" panose="020B0604020202020204" pitchFamily="34" charset="0"/>
                        <a:buChar char="•"/>
                      </a:pPr>
                      <a:r>
                        <a:rPr lang="en-US" sz="1600">
                          <a:latin typeface="Times New Roman" panose="02020603050405020304" pitchFamily="18" charset="0"/>
                          <a:cs typeface="Times New Roman" panose="02020603050405020304" pitchFamily="18" charset="0"/>
                        </a:rPr>
                        <a:t>Phạm vi điều chỉnh khá khó khăn</a:t>
                      </a:r>
                    </a:p>
                    <a:p>
                      <a:pPr marL="285750" indent="-285750" algn="just">
                        <a:buFont typeface="Arial" panose="020B0604020202020204" pitchFamily="34" charset="0"/>
                        <a:buChar char="•"/>
                      </a:pPr>
                      <a:r>
                        <a:rPr lang="en-US" sz="1600">
                          <a:latin typeface="Times New Roman" panose="02020603050405020304" pitchFamily="18" charset="0"/>
                          <a:cs typeface="Times New Roman" panose="02020603050405020304" pitchFamily="18" charset="0"/>
                        </a:rPr>
                        <a:t>Tốn kém chi phí khi điều chỉnh</a:t>
                      </a:r>
                    </a:p>
                  </a:txBody>
                  <a:tcPr/>
                </a:tc>
                <a:tc>
                  <a:txBody>
                    <a:bodyPr/>
                    <a:lstStyle/>
                    <a:p>
                      <a:pPr marL="285750" indent="-285750" algn="just">
                        <a:buFont typeface="Arial" panose="020B0604020202020204" pitchFamily="34" charset="0"/>
                        <a:buChar char="•"/>
                      </a:pPr>
                      <a:r>
                        <a:rPr lang="en-US" sz="1600">
                          <a:latin typeface="Times New Roman" panose="02020603050405020304" pitchFamily="18" charset="0"/>
                          <a:cs typeface="Times New Roman" panose="02020603050405020304" pitchFamily="18" charset="0"/>
                        </a:rPr>
                        <a:t>Chi phí cao</a:t>
                      </a:r>
                    </a:p>
                    <a:p>
                      <a:pPr marL="285750" indent="-285750" algn="just">
                        <a:buFont typeface="Arial" panose="020B0604020202020204" pitchFamily="34" charset="0"/>
                        <a:buChar char="•"/>
                      </a:pPr>
                      <a:r>
                        <a:rPr lang="en-US" sz="1600">
                          <a:latin typeface="Times New Roman" panose="02020603050405020304" pitchFamily="18" charset="0"/>
                          <a:cs typeface="Times New Roman" panose="02020603050405020304" pitchFamily="18" charset="0"/>
                        </a:rPr>
                        <a:t>Cần thời gian dài để có sản phẩm.</a:t>
                      </a:r>
                    </a:p>
                    <a:p>
                      <a:pPr marL="285750" indent="-285750" algn="just">
                        <a:buFont typeface="Arial" panose="020B0604020202020204" pitchFamily="34" charset="0"/>
                        <a:buChar char="•"/>
                      </a:pPr>
                      <a:r>
                        <a:rPr lang="en-US" sz="1600">
                          <a:latin typeface="Times New Roman" panose="02020603050405020304" pitchFamily="18" charset="0"/>
                          <a:cs typeface="Times New Roman" panose="02020603050405020304" pitchFamily="18" charset="0"/>
                        </a:rPr>
                        <a:t>Yêu cầu có kỹ năng tốt để đánh giá rủi ro và giả định.</a:t>
                      </a:r>
                    </a:p>
                  </a:txBody>
                  <a:tcPr/>
                </a:tc>
                <a:tc>
                  <a:txBody>
                    <a:bodyPr/>
                    <a:lstStyle/>
                    <a:p>
                      <a:pPr marL="285750" indent="-285750" algn="just">
                        <a:buFont typeface="Arial" panose="020B0604020202020204" pitchFamily="34" charset="0"/>
                        <a:buChar char="•"/>
                      </a:pPr>
                      <a:r>
                        <a:rPr lang="en-US" sz="1600" dirty="0" err="1">
                          <a:latin typeface="Times New Roman" panose="02020603050405020304" pitchFamily="18" charset="0"/>
                          <a:cs typeface="Times New Roman" panose="02020603050405020304" pitchFamily="18" charset="0"/>
                        </a:rPr>
                        <a:t>Yêu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cầu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trình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độ</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kỹ</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năng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nhất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định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và</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hiểu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biết</a:t>
                      </a:r>
                      <a:r>
                        <a:rPr lang="en-US" sz="1600" dirty="0">
                          <a:latin typeface="Times New Roman" panose="02020603050405020304" pitchFamily="18" charset="0"/>
                          <a:cs typeface="Times New Roman" panose="02020603050405020304" pitchFamily="18" charset="0"/>
                        </a:rPr>
                        <a:t> Agile</a:t>
                      </a:r>
                    </a:p>
                    <a:p>
                      <a:pPr marL="285750" indent="-285750" algn="just">
                        <a:buFont typeface="Arial" panose="020B0604020202020204" pitchFamily="34" charset="0"/>
                        <a:buChar char="•"/>
                      </a:pPr>
                      <a:r>
                        <a:rPr lang="en-US" sz="1600" dirty="0" err="1">
                          <a:latin typeface="Times New Roman" panose="02020603050405020304" pitchFamily="18" charset="0"/>
                          <a:cs typeface="Times New Roman" panose="02020603050405020304" pitchFamily="18" charset="0"/>
                        </a:rPr>
                        <a:t>Khó</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xác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định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ngân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sách</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và</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thời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gian</a:t>
                      </a:r>
                      <a:endParaRPr lang="en-US" sz="16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dirty="0" err="1">
                          <a:latin typeface="Times New Roman" panose="02020603050405020304" pitchFamily="18" charset="0"/>
                          <a:cs typeface="Times New Roman" panose="02020603050405020304" pitchFamily="18" charset="0"/>
                        </a:rPr>
                        <a:t>Nếu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có</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nhiều</a:t>
                      </a:r>
                      <a:r>
                        <a:rPr lang="en-US" sz="1600" dirty="0">
                          <a:latin typeface="Times New Roman" panose="02020603050405020304" pitchFamily="18" charset="0"/>
                          <a:cs typeface="Times New Roman" panose="02020603050405020304" pitchFamily="18" charset="0"/>
                        </a:rPr>
                        <a:t> y/c </a:t>
                      </a:r>
                      <a:r>
                        <a:rPr lang="en-US" sz="1600" dirty="0" err="1">
                          <a:latin typeface="Times New Roman" panose="02020603050405020304" pitchFamily="18" charset="0"/>
                          <a:cs typeface="Times New Roman" panose="02020603050405020304" pitchFamily="18" charset="0"/>
                        </a:rPr>
                        <a:t>từ</a:t>
                      </a:r>
                      <a:r>
                        <a:rPr lang="en-US" sz="1600" dirty="0">
                          <a:latin typeface="Times New Roman" panose="02020603050405020304" pitchFamily="18" charset="0"/>
                          <a:cs typeface="Times New Roman" panose="02020603050405020304" pitchFamily="18" charset="0"/>
                        </a:rPr>
                        <a:t> KH </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dự</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án</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kéo</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dài</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thời</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gian</a:t>
                      </a:r>
                      <a:r>
                        <a:rPr lang="en-US" sz="1600" dirty="0">
                          <a:latin typeface="Times New Roman" panose="02020603050405020304" pitchFamily="18" charset="0"/>
                          <a:cs typeface="Times New Roman" panose="02020603050405020304" pitchFamily="18" charset="0"/>
                          <a:sym typeface="Wingdings" panose="05000000000000000000" pitchFamily="2" charset="2"/>
                        </a:rPr>
                        <a:t>.</a:t>
                      </a:r>
                    </a:p>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sym typeface="Wingdings" panose="05000000000000000000" pitchFamily="2" charset="2"/>
                        </a:rPr>
                        <a:t>Product Owner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rất</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quan</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trọng</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Nếu</a:t>
                      </a:r>
                      <a:r>
                        <a:rPr lang="en-US" sz="1600" dirty="0">
                          <a:latin typeface="Times New Roman" panose="02020603050405020304" pitchFamily="18" charset="0"/>
                          <a:cs typeface="Times New Roman" panose="02020603050405020304" pitchFamily="18" charset="0"/>
                          <a:sym typeface="Wingdings" panose="05000000000000000000" pitchFamily="2" charset="2"/>
                        </a:rPr>
                        <a:t> PO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không</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tốt</a:t>
                      </a:r>
                      <a:r>
                        <a:rPr lang="en-US" sz="1600" dirty="0">
                          <a:latin typeface="Times New Roman" panose="02020603050405020304" pitchFamily="18" charset="0"/>
                          <a:cs typeface="Times New Roman" panose="02020603050405020304" pitchFamily="18" charset="0"/>
                          <a:sym typeface="Wingdings" panose="05000000000000000000" pitchFamily="2" charset="2"/>
                        </a:rPr>
                        <a:t> 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ảnh</a:t>
                      </a:r>
                      <a:r>
                        <a:rPr lang="en-US" sz="1600" dirty="0">
                          <a:latin typeface="Times New Roman" panose="02020603050405020304" pitchFamily="18" charset="0"/>
                          <a:cs typeface="Times New Roman" panose="02020603050405020304" pitchFamily="18" charset="0"/>
                          <a:sym typeface="Wingdings" panose="05000000000000000000" pitchFamily="2" charset="2"/>
                        </a:rPr>
                        <a:t> h</a:t>
                      </a:r>
                      <a:r>
                        <a:rPr lang="vi-VN" sz="1600" dirty="0">
                          <a:latin typeface="Times New Roman" panose="02020603050405020304" pitchFamily="18" charset="0"/>
                          <a:cs typeface="Times New Roman" panose="02020603050405020304" pitchFamily="18" charset="0"/>
                          <a:sym typeface="Wingdings" panose="05000000000000000000" pitchFamily="2" charset="2"/>
                        </a:rPr>
                        <a:t>ư</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ởng</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xấu</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đến</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kết</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quả</a:t>
                      </a:r>
                      <a:r>
                        <a:rPr lang="en-US" sz="1600" dirty="0">
                          <a:latin typeface="Times New Roman" panose="02020603050405020304" pitchFamily="18" charset="0"/>
                          <a:cs typeface="Times New Roman" panose="02020603050405020304" pitchFamily="18" charset="0"/>
                          <a:sym typeface="Wingdings" panose="05000000000000000000" pitchFamily="2" charset="2"/>
                        </a:rPr>
                        <a:t> </a:t>
                      </a:r>
                      <a:r>
                        <a:rPr lang="en-US" sz="1600" dirty="0" err="1">
                          <a:latin typeface="Times New Roman" panose="02020603050405020304" pitchFamily="18" charset="0"/>
                          <a:cs typeface="Times New Roman" panose="02020603050405020304" pitchFamily="18" charset="0"/>
                          <a:sym typeface="Wingdings" panose="05000000000000000000" pitchFamily="2" charset="2"/>
                        </a:rPr>
                        <a:t>chung</a:t>
                      </a:r>
                      <a:r>
                        <a:rPr lang="en-US" sz="1600" dirty="0">
                          <a:latin typeface="Times New Roman" panose="02020603050405020304" pitchFamily="18" charset="0"/>
                          <a:cs typeface="Times New Roman" panose="02020603050405020304" pitchFamily="18" charset="0"/>
                          <a:sym typeface="Wingdings" panose="05000000000000000000" pitchFamily="2" charset="2"/>
                        </a:rPr>
                        <a:t>.</a:t>
                      </a:r>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114302685"/>
                  </a:ext>
                </a:extLst>
              </a:tr>
            </a:tbl>
          </a:graphicData>
        </a:graphic>
      </p:graphicFrame>
      <p:grpSp>
        <p:nvGrpSpPr>
          <p:cNvPr id="4" name="Group 3"/>
          <p:cNvGrpSpPr>
            <a:grpSpLocks/>
          </p:cNvGrpSpPr>
          <p:nvPr/>
        </p:nvGrpSpPr>
        <p:grpSpPr bwMode="auto">
          <a:xfrm>
            <a:off x="2682724" y="304800"/>
            <a:ext cx="6826549" cy="419100"/>
            <a:chOff x="1166023" y="1219200"/>
            <a:chExt cx="6824650" cy="419100"/>
          </a:xfrm>
        </p:grpSpPr>
        <p:sp>
          <p:nvSpPr>
            <p:cNvPr id="5" name="Rounded Rectangle 11"/>
            <p:cNvSpPr/>
            <p:nvPr/>
          </p:nvSpPr>
          <p:spPr>
            <a:xfrm>
              <a:off x="1166023" y="1219200"/>
              <a:ext cx="6824650" cy="419100"/>
            </a:xfrm>
            <a:prstGeom prst="roundRect">
              <a:avLst>
                <a:gd name="adj" fmla="val 50000"/>
              </a:avLst>
            </a:prstGeom>
            <a:solidFill>
              <a:schemeClr val="bg1"/>
            </a:solidFill>
            <a:ln w="3175">
              <a:solidFill>
                <a:schemeClr val="accent3">
                  <a:lumMod val="50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US">
                <a:solidFill>
                  <a:srgbClr val="777777"/>
                </a:solidFill>
              </a:endParaRPr>
            </a:p>
          </p:txBody>
        </p:sp>
        <p:sp>
          <p:nvSpPr>
            <p:cNvPr id="6" name="TextBox 12"/>
            <p:cNvSpPr txBox="1">
              <a:spLocks noChangeArrowheads="1"/>
            </p:cNvSpPr>
            <p:nvPr/>
          </p:nvSpPr>
          <p:spPr bwMode="auto">
            <a:xfrm>
              <a:off x="1166023" y="1268968"/>
              <a:ext cx="68246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eaLnBrk="1" hangingPunct="1">
                <a:spcBef>
                  <a:spcPct val="0"/>
                </a:spcBef>
                <a:buFontTx/>
                <a:buNone/>
              </a:pPr>
              <a:r>
                <a:rPr lang="en-US" altLang="en-US" b="1">
                  <a:solidFill>
                    <a:srgbClr val="7030A0"/>
                  </a:solidFill>
                </a:rPr>
                <a:t>SO SÁNH SCRUM VÀ CÁC PH</a:t>
              </a:r>
              <a:r>
                <a:rPr lang="vi-VN" altLang="en-US" b="1">
                  <a:solidFill>
                    <a:srgbClr val="7030A0"/>
                  </a:solidFill>
                </a:rPr>
                <a:t>Ư</a:t>
              </a:r>
              <a:r>
                <a:rPr lang="en-US" altLang="en-US" b="1">
                  <a:solidFill>
                    <a:srgbClr val="7030A0"/>
                  </a:solidFill>
                </a:rPr>
                <a:t>ƠNG PHÁP TRUYỀN THỐNG</a:t>
              </a:r>
            </a:p>
          </p:txBody>
        </p:sp>
      </p:grpSp>
      <p:sp>
        <p:nvSpPr>
          <p:cNvPr id="7" name="TextBox 6"/>
          <p:cNvSpPr txBox="1"/>
          <p:nvPr/>
        </p:nvSpPr>
        <p:spPr>
          <a:xfrm>
            <a:off x="4524837" y="6274703"/>
            <a:ext cx="5726824" cy="338554"/>
          </a:xfrm>
          <a:prstGeom prst="rect">
            <a:avLst/>
          </a:prstGeom>
          <a:noFill/>
        </p:spPr>
        <p:txBody>
          <a:bodyPr wrap="none" rtlCol="0">
            <a:spAutoFit/>
          </a:bodyPr>
          <a:lstStyle/>
          <a:p>
            <a:pPr algn="r"/>
            <a:r>
              <a:rPr lang="en-US" sz="1600" i="1">
                <a:solidFill>
                  <a:schemeClr val="accent2">
                    <a:lumMod val="50000"/>
                  </a:schemeClr>
                </a:solidFill>
              </a:rPr>
              <a:t>Nguồn: Internet (techtalk.vn/quy-trinh-phat-trien-phan-mem.html)</a:t>
            </a:r>
          </a:p>
        </p:txBody>
      </p:sp>
    </p:spTree>
    <p:extLst>
      <p:ext uri="{BB962C8B-B14F-4D97-AF65-F5344CB8AC3E}">
        <p14:creationId xmlns:p14="http://schemas.microsoft.com/office/powerpoint/2010/main" val="2975441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1351721"/>
            <a:ext cx="10515600" cy="4825241"/>
          </a:xfrm>
        </p:spPr>
        <p:txBody>
          <a:bodyPr/>
          <a:lstStyle/>
          <a:p>
            <a:pPr marL="0" indent="0">
              <a:buNone/>
            </a:pPr>
            <a:r>
              <a:rPr lang="en-US" sz="3600" b="1" dirty="0">
                <a:latin typeface="Segoe UI Semilight" panose="020B0402040204020203" pitchFamily="34" charset="0"/>
                <a:cs typeface="Segoe UI Semilight" panose="020B0402040204020203" pitchFamily="34" charset="0"/>
              </a:rPr>
              <a:t>VÍ DỤ CỤ THỂ PHÁT TRIỂN WEBSITE BÁN HÀNG</a:t>
            </a:r>
          </a:p>
          <a:p>
            <a:endParaRPr lang="en-US" dirty="0">
              <a:latin typeface="Segoe UI Semilight" panose="020B0402040204020203" pitchFamily="34" charset="0"/>
              <a:cs typeface="Segoe UI Semilight" panose="020B0402040204020203" pitchFamily="34" charset="0"/>
            </a:endParaRPr>
          </a:p>
        </p:txBody>
      </p:sp>
      <p:sp>
        <p:nvSpPr>
          <p:cNvPr id="2" name="TextBox 1"/>
          <p:cNvSpPr txBox="1"/>
          <p:nvPr/>
        </p:nvSpPr>
        <p:spPr>
          <a:xfrm>
            <a:off x="838200" y="2036054"/>
            <a:ext cx="10515600" cy="3970318"/>
          </a:xfrm>
          <a:prstGeom prst="rect">
            <a:avLst/>
          </a:prstGeom>
          <a:noFill/>
        </p:spPr>
        <p:txBody>
          <a:bodyPr wrap="square" rtlCol="0">
            <a:spAutoFit/>
          </a:bodyPr>
          <a:lstStyle/>
          <a:p>
            <a:r>
              <a:rPr lang="en-US" sz="2800" dirty="0">
                <a:latin typeface="Segoe UI Semilight" panose="020B0402040204020203" pitchFamily="34" charset="0"/>
                <a:cs typeface="Segoe UI Semilight" panose="020B0402040204020203" pitchFamily="34" charset="0"/>
              </a:rPr>
              <a:t>Product Owner </a:t>
            </a:r>
            <a:r>
              <a:rPr lang="en-US" sz="2800" dirty="0" err="1">
                <a:latin typeface="Segoe UI Semilight" panose="020B0402040204020203" pitchFamily="34" charset="0"/>
                <a:cs typeface="Segoe UI Semilight" panose="020B0402040204020203" pitchFamily="34" charset="0"/>
              </a:rPr>
              <a:t>chuẩn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bị</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Product Backlog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với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nội</a:t>
            </a:r>
            <a:r>
              <a:rPr lang="en-US" sz="2800" dirty="0">
                <a:latin typeface="Segoe UI Semilight" panose="020B0402040204020203" pitchFamily="34" charset="0"/>
                <a:cs typeface="Segoe UI Semilight" panose="020B0402040204020203" pitchFamily="34" charset="0"/>
              </a:rPr>
              <a:t> dung </a:t>
            </a:r>
            <a:r>
              <a:rPr lang="en-US" sz="2800" dirty="0" err="1">
                <a:latin typeface="Segoe UI Semilight" panose="020B0402040204020203" pitchFamily="34" charset="0"/>
                <a:cs typeface="Segoe UI Semilight" panose="020B0402040204020203" pitchFamily="34" charset="0"/>
              </a:rPr>
              <a:t>là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User Story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mô</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tả</a:t>
            </a:r>
            <a:r>
              <a:rPr lang="en-US" sz="2800" dirty="0">
                <a:latin typeface="Segoe UI Semilight" panose="020B0402040204020203" pitchFamily="34" charset="0"/>
                <a:cs typeface="Segoe UI Semilight" panose="020B0402040204020203" pitchFamily="34" charset="0"/>
              </a:rPr>
              <a:t> </a:t>
            </a:r>
            <a:r>
              <a:rPr lang="en-US" sz="2800" b="1" dirty="0" err="1">
                <a:latin typeface="Segoe UI Semilight" panose="020B0402040204020203" pitchFamily="34" charset="0"/>
                <a:cs typeface="Segoe UI Semilight" panose="020B0402040204020203" pitchFamily="34" charset="0"/>
              </a:rPr>
              <a:t>chức</a:t>
            </a:r>
            <a:r>
              <a:rPr lang="en-US" sz="2800" b="1" dirty="0">
                <a:latin typeface="Segoe UI Semilight" panose="020B0402040204020203" pitchFamily="34" charset="0"/>
                <a:cs typeface="Segoe UI Semilight" panose="020B0402040204020203" pitchFamily="34" charset="0"/>
              </a:rPr>
              <a:t> </a:t>
            </a:r>
            <a:r>
              <a:rPr lang="en-US" sz="2800" b="1" dirty="0" err="1">
                <a:latin typeface="Segoe UI Semilight" panose="020B0402040204020203" pitchFamily="34" charset="0"/>
                <a:cs typeface="Segoe UI Semilight" panose="020B0402040204020203" pitchFamily="34" charset="0"/>
              </a:rPr>
              <a:t>năng</a:t>
            </a:r>
            <a:r>
              <a:rPr lang="en-US" sz="2800" b="1" dirty="0">
                <a:latin typeface="Segoe UI Semilight" panose="020B0402040204020203" pitchFamily="34" charset="0"/>
                <a:cs typeface="Segoe UI Semilight" panose="020B0402040204020203" pitchFamily="34" charset="0"/>
              </a:rPr>
              <a:t> </a:t>
            </a:r>
            <a:r>
              <a:rPr lang="en-US" sz="2800" b="1" dirty="0" err="1">
                <a:latin typeface="Segoe UI Semilight" panose="020B0402040204020203" pitchFamily="34" charset="0"/>
                <a:cs typeface="Segoe UI Semilight" panose="020B0402040204020203" pitchFamily="34" charset="0"/>
              </a:rPr>
              <a:t>có</a:t>
            </a:r>
            <a:r>
              <a:rPr lang="en-US" sz="2800" b="1" dirty="0">
                <a:latin typeface="Segoe UI Semilight" panose="020B0402040204020203" pitchFamily="34" charset="0"/>
                <a:cs typeface="Segoe UI Semilight" panose="020B0402040204020203" pitchFamily="34" charset="0"/>
              </a:rPr>
              <a:t> </a:t>
            </a:r>
            <a:r>
              <a:rPr lang="en-US" sz="2800" b="1" dirty="0" err="1">
                <a:latin typeface="Segoe UI Semilight" panose="020B0402040204020203" pitchFamily="34" charset="0"/>
                <a:cs typeface="Segoe UI Semilight" panose="020B0402040204020203" pitchFamily="34" charset="0"/>
              </a:rPr>
              <a:t>thể</a:t>
            </a:r>
            <a:r>
              <a:rPr lang="en-US" sz="2800" b="1" dirty="0">
                <a:latin typeface="Segoe UI Semilight" panose="020B0402040204020203" pitchFamily="34" charset="0"/>
                <a:cs typeface="Segoe UI Semilight" panose="020B0402040204020203" pitchFamily="34" charset="0"/>
              </a:rPr>
              <a:t> </a:t>
            </a:r>
            <a:r>
              <a:rPr lang="en-US" sz="2800" b="1" dirty="0" err="1">
                <a:latin typeface="Segoe UI Semilight" panose="020B0402040204020203" pitchFamily="34" charset="0"/>
                <a:cs typeface="Segoe UI Semilight" panose="020B0402040204020203" pitchFamily="34" charset="0"/>
              </a:rPr>
              <a:t>hoạt</a:t>
            </a:r>
            <a:r>
              <a:rPr lang="en-US" sz="2800" b="1" dirty="0">
                <a:latin typeface="Segoe UI Semilight" panose="020B0402040204020203" pitchFamily="34" charset="0"/>
                <a:cs typeface="Segoe UI Semilight" panose="020B0402040204020203" pitchFamily="34" charset="0"/>
              </a:rPr>
              <a:t> </a:t>
            </a:r>
            <a:r>
              <a:rPr lang="en-US" sz="2800" b="1" dirty="0" err="1">
                <a:latin typeface="Segoe UI Semilight" panose="020B0402040204020203" pitchFamily="34" charset="0"/>
                <a:cs typeface="Segoe UI Semilight" panose="020B0402040204020203" pitchFamily="34" charset="0"/>
              </a:rPr>
              <a:t>động</a:t>
            </a:r>
            <a:r>
              <a:rPr lang="en-US" sz="2800" b="1" dirty="0">
                <a:latin typeface="Segoe UI Semilight" panose="020B0402040204020203" pitchFamily="34" charset="0"/>
                <a:cs typeface="Segoe UI Semilight" panose="020B0402040204020203" pitchFamily="34" charset="0"/>
              </a:rPr>
              <a:t> đ</a:t>
            </a:r>
            <a:r>
              <a:rPr lang="vi-VN" sz="2800" b="1" dirty="0">
                <a:latin typeface="Segoe UI Semilight" panose="020B0402040204020203" pitchFamily="34" charset="0"/>
                <a:cs typeface="Segoe UI Semilight" panose="020B0402040204020203" pitchFamily="34" charset="0"/>
              </a:rPr>
              <a:t>ư</a:t>
            </a:r>
            <a:r>
              <a:rPr lang="en-US" sz="2800" b="1" dirty="0" err="1">
                <a:latin typeface="Segoe UI Semilight" panose="020B0402040204020203" pitchFamily="34" charset="0"/>
                <a:cs typeface="Segoe UI Semilight" panose="020B0402040204020203" pitchFamily="34" charset="0"/>
              </a:rPr>
              <a:t>ợc</a:t>
            </a:r>
            <a:r>
              <a:rPr lang="en-US" sz="2800" b="1" dirty="0">
                <a:latin typeface="Segoe UI Semilight" panose="020B0402040204020203" pitchFamily="34" charset="0"/>
                <a:cs typeface="Segoe UI Semilight" panose="020B0402040204020203" pitchFamily="34" charset="0"/>
              </a:rPr>
              <a:t> </a:t>
            </a:r>
            <a:r>
              <a:rPr lang="en-US" sz="2800" dirty="0">
                <a:latin typeface="Segoe UI Semilight" panose="020B0402040204020203" pitchFamily="34" charset="0"/>
                <a:cs typeface="Segoe UI Semilight" panose="020B0402040204020203" pitchFamily="34" charset="0"/>
              </a:rPr>
              <a:t>d</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ới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góc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nhìn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của</a:t>
            </a:r>
            <a:r>
              <a:rPr lang="en-US" sz="2800" dirty="0">
                <a:latin typeface="Segoe UI Semilight" panose="020B0402040204020203" pitchFamily="34" charset="0"/>
                <a:cs typeface="Segoe UI Semilight" panose="020B0402040204020203" pitchFamily="34" charset="0"/>
              </a:rPr>
              <a:t> ng</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dùng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sắp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xếp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theo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thứ</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tự</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quan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trọng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nhất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đầu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tiên</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a:p>
            <a:pPr marL="914400" lvl="1" indent="-457200">
              <a:buFontTx/>
              <a:buChar char="-"/>
            </a:pPr>
            <a:r>
              <a:rPr lang="en-US" sz="2800" dirty="0" err="1">
                <a:latin typeface="Segoe UI Semilight" panose="020B0402040204020203" pitchFamily="34" charset="0"/>
                <a:cs typeface="Segoe UI Semilight" panose="020B0402040204020203" pitchFamily="34" charset="0"/>
              </a:rPr>
              <a:t>Tôi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muốn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một</a:t>
            </a:r>
            <a:r>
              <a:rPr lang="en-US" sz="2800" dirty="0">
                <a:latin typeface="Segoe UI Semilight" panose="020B0402040204020203" pitchFamily="34" charset="0"/>
                <a:cs typeface="Segoe UI Semilight" panose="020B0402040204020203" pitchFamily="34" charset="0"/>
              </a:rPr>
              <a:t> website.</a:t>
            </a:r>
          </a:p>
          <a:p>
            <a:pPr marL="914400" lvl="1" indent="-457200">
              <a:buFontTx/>
              <a:buChar char="-"/>
            </a:pPr>
            <a:r>
              <a:rPr lang="en-US" sz="2800" dirty="0" err="1">
                <a:latin typeface="Segoe UI Semilight" panose="020B0402040204020203" pitchFamily="34" charset="0"/>
                <a:cs typeface="Segoe UI Semilight" panose="020B0402040204020203" pitchFamily="34" charset="0"/>
              </a:rPr>
              <a:t>Tôi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vào</a:t>
            </a:r>
            <a:r>
              <a:rPr lang="en-US" sz="2800" dirty="0">
                <a:latin typeface="Segoe UI Semilight" panose="020B0402040204020203" pitchFamily="34" charset="0"/>
                <a:cs typeface="Segoe UI Semilight" panose="020B0402040204020203" pitchFamily="34" charset="0"/>
              </a:rPr>
              <a:t> website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thấy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danh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mục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sản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phẩm</a:t>
            </a:r>
            <a:r>
              <a:rPr lang="en-US" sz="2800" dirty="0">
                <a:latin typeface="Segoe UI Semilight" panose="020B0402040204020203" pitchFamily="34" charset="0"/>
                <a:cs typeface="Segoe UI Semilight" panose="020B0402040204020203" pitchFamily="34" charset="0"/>
              </a:rPr>
              <a:t>.</a:t>
            </a:r>
          </a:p>
          <a:p>
            <a:pPr marL="914400" lvl="1" indent="-457200">
              <a:buFontTx/>
              <a:buChar char="-"/>
            </a:pPr>
            <a:r>
              <a:rPr lang="en-US" sz="2800" dirty="0" err="1">
                <a:latin typeface="Segoe UI Semilight" panose="020B0402040204020203" pitchFamily="34" charset="0"/>
                <a:cs typeface="Segoe UI Semilight" panose="020B0402040204020203" pitchFamily="34" charset="0"/>
              </a:rPr>
              <a:t>Tôi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chọn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mua</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sản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phẩm</a:t>
            </a:r>
            <a:r>
              <a:rPr lang="en-US" sz="2800" dirty="0">
                <a:latin typeface="Segoe UI Semilight" panose="020B0402040204020203" pitchFamily="34" charset="0"/>
                <a:cs typeface="Segoe UI Semilight" panose="020B0402040204020203" pitchFamily="34" charset="0"/>
              </a:rPr>
              <a:t>.</a:t>
            </a:r>
          </a:p>
          <a:p>
            <a:pPr marL="914400" lvl="1" indent="-457200">
              <a:buFontTx/>
              <a:buChar char="-"/>
            </a:pPr>
            <a:r>
              <a:rPr lang="en-US" sz="2800" dirty="0" err="1">
                <a:latin typeface="Segoe UI Semilight" panose="020B0402040204020203" pitchFamily="34" charset="0"/>
                <a:cs typeface="Segoe UI Semilight" panose="020B0402040204020203" pitchFamily="34" charset="0"/>
              </a:rPr>
              <a:t>Tôi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thanh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toán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tiền</a:t>
            </a:r>
            <a:r>
              <a:rPr lang="en-US" sz="2800" dirty="0">
                <a:latin typeface="Segoe UI Semilight" panose="020B0402040204020203" pitchFamily="34" charset="0"/>
                <a:cs typeface="Segoe UI Semilight" panose="020B0402040204020203" pitchFamily="34" charset="0"/>
              </a:rPr>
              <a:t>.</a:t>
            </a:r>
          </a:p>
          <a:p>
            <a:pPr marL="914400" lvl="1" indent="-457200">
              <a:buFontTx/>
              <a:buChar char="-"/>
            </a:pPr>
            <a:r>
              <a:rPr lang="en-US" sz="2800" dirty="0">
                <a:latin typeface="Segoe UI Semilight" panose="020B0402040204020203" pitchFamily="34" charset="0"/>
                <a:cs typeface="Segoe UI Semilight" panose="020B0402040204020203" pitchFamily="34" charset="0"/>
              </a:rPr>
              <a:t>…. </a:t>
            </a:r>
          </a:p>
        </p:txBody>
      </p:sp>
    </p:spTree>
    <p:extLst>
      <p:ext uri="{BB962C8B-B14F-4D97-AF65-F5344CB8AC3E}">
        <p14:creationId xmlns:p14="http://schemas.microsoft.com/office/powerpoint/2010/main" val="32532975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953551"/>
            <a:ext cx="10515600" cy="504945"/>
          </a:xfrm>
        </p:spPr>
        <p:txBody>
          <a:bodyPr>
            <a:normAutofit fontScale="92500" lnSpcReduction="10000"/>
          </a:bodyPr>
          <a:lstStyle/>
          <a:p>
            <a:pPr marL="0" indent="0">
              <a:buNone/>
            </a:pPr>
            <a:r>
              <a:rPr lang="en-US" sz="3600" b="1" dirty="0">
                <a:latin typeface="Segoe UI Semilight" panose="020B0402040204020203" pitchFamily="34" charset="0"/>
                <a:cs typeface="Segoe UI Semilight" panose="020B0402040204020203" pitchFamily="34" charset="0"/>
              </a:rPr>
              <a:t>SPRINT PLANNING 1</a:t>
            </a:r>
          </a:p>
          <a:p>
            <a:endParaRPr lang="en-US" dirty="0">
              <a:latin typeface="Segoe UI Semilight" panose="020B0402040204020203" pitchFamily="34" charset="0"/>
              <a:cs typeface="Segoe UI Semilight" panose="020B0402040204020203" pitchFamily="34" charset="0"/>
            </a:endParaRPr>
          </a:p>
        </p:txBody>
      </p:sp>
      <p:sp>
        <p:nvSpPr>
          <p:cNvPr id="2" name="TextBox 1"/>
          <p:cNvSpPr txBox="1"/>
          <p:nvPr/>
        </p:nvSpPr>
        <p:spPr>
          <a:xfrm>
            <a:off x="838200" y="1458496"/>
            <a:ext cx="10515600" cy="4832092"/>
          </a:xfrm>
          <a:prstGeom prst="rect">
            <a:avLst/>
          </a:prstGeom>
          <a:noFill/>
        </p:spPr>
        <p:txBody>
          <a:bodyPr wrap="square" rtlCol="0">
            <a:spAutoFit/>
          </a:bodyPr>
          <a:lstStyle/>
          <a:p>
            <a:endParaRPr lang="en-US" sz="28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Trả</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câu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hỏi</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What?</a:t>
            </a:r>
            <a:r>
              <a:rPr lang="en-US" sz="2800" dirty="0">
                <a:latin typeface="Segoe UI Semilight" panose="020B0402040204020203" pitchFamily="34" charset="0"/>
                <a:cs typeface="Segoe UI Semilight" panose="020B0402040204020203" pitchFamily="34" charset="0"/>
              </a:rPr>
              <a:t>” – Ng</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dùng</a:t>
            </a:r>
            <a:r>
              <a:rPr lang="en-US" sz="2800" dirty="0">
                <a:latin typeface="Segoe UI Semilight" panose="020B0402040204020203" pitchFamily="34" charset="0"/>
                <a:cs typeface="Segoe UI Semilight" panose="020B0402040204020203" pitchFamily="34" charset="0"/>
              </a:rPr>
              <a:t> </a:t>
            </a:r>
            <a:r>
              <a:rPr lang="en-US" sz="2800" b="1" dirty="0" err="1">
                <a:latin typeface="Segoe UI Semilight" panose="020B0402040204020203" pitchFamily="34" charset="0"/>
                <a:cs typeface="Segoe UI Semilight" panose="020B0402040204020203" pitchFamily="34" charset="0"/>
              </a:rPr>
              <a:t>cần</a:t>
            </a:r>
            <a:r>
              <a:rPr lang="en-US" sz="2800" b="1" dirty="0">
                <a:latin typeface="Segoe UI Semilight" panose="020B0402040204020203" pitchFamily="34" charset="0"/>
                <a:cs typeface="Segoe UI Semilight" panose="020B0402040204020203" pitchFamily="34" charset="0"/>
              </a:rPr>
              <a:t> </a:t>
            </a:r>
            <a:r>
              <a:rPr lang="en-US" sz="2800" b="1" dirty="0" err="1">
                <a:latin typeface="Segoe UI Semilight" panose="020B0402040204020203" pitchFamily="34" charset="0"/>
                <a:cs typeface="Segoe UI Semilight" panose="020B0402040204020203" pitchFamily="34" charset="0"/>
              </a:rPr>
              <a:t>cái</a:t>
            </a:r>
            <a:r>
              <a:rPr lang="en-US" sz="2800" b="1" dirty="0">
                <a:latin typeface="Segoe UI Semilight" panose="020B0402040204020203" pitchFamily="34" charset="0"/>
                <a:cs typeface="Segoe UI Semilight" panose="020B0402040204020203" pitchFamily="34" charset="0"/>
              </a:rPr>
              <a:t> </a:t>
            </a:r>
            <a:r>
              <a:rPr lang="en-US" sz="2800" b="1" dirty="0" err="1">
                <a:latin typeface="Segoe UI Semilight" panose="020B0402040204020203" pitchFamily="34" charset="0"/>
                <a:cs typeface="Segoe UI Semilight" panose="020B0402040204020203" pitchFamily="34" charset="0"/>
              </a:rPr>
              <a:t>gì</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a:p>
            <a:pPr marL="457200"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Product Owner đ</a:t>
            </a:r>
            <a:r>
              <a:rPr lang="vi-VN" sz="2800" dirty="0">
                <a:latin typeface="Segoe UI Semilight" panose="020B0402040204020203" pitchFamily="34" charset="0"/>
                <a:cs typeface="Segoe UI Semilight" panose="020B0402040204020203" pitchFamily="34" charset="0"/>
              </a:rPr>
              <a:t>ư</a:t>
            </a:r>
            <a:r>
              <a:rPr lang="en-US" sz="2800" dirty="0">
                <a:latin typeface="Segoe UI Semilight" panose="020B0402040204020203" pitchFamily="34" charset="0"/>
                <a:cs typeface="Segoe UI Semilight" panose="020B0402040204020203" pitchFamily="34" charset="0"/>
              </a:rPr>
              <a:t>a </a:t>
            </a:r>
            <a:r>
              <a:rPr lang="en-US" sz="2800" dirty="0" err="1">
                <a:latin typeface="Segoe UI Semilight" panose="020B0402040204020203" pitchFamily="34" charset="0"/>
                <a:cs typeface="Segoe UI Semilight" panose="020B0402040204020203" pitchFamily="34" charset="0"/>
              </a:rPr>
              <a:t>ra</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Product Backlog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lên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kế</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hoạch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với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ScM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những</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User Story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nào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quan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trọng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nhất</a:t>
            </a:r>
            <a:r>
              <a:rPr lang="en-US" sz="2800" dirty="0">
                <a:latin typeface="Segoe UI Semilight" panose="020B0402040204020203" pitchFamily="34" charset="0"/>
                <a:cs typeface="Segoe UI Semilight" panose="020B0402040204020203" pitchFamily="34" charset="0"/>
              </a:rPr>
              <a:t>.</a:t>
            </a:r>
          </a:p>
          <a:p>
            <a:pPr marL="457200"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Team </a:t>
            </a:r>
            <a:r>
              <a:rPr lang="en-US" sz="2800" dirty="0" err="1">
                <a:latin typeface="Segoe UI Semilight" panose="020B0402040204020203" pitchFamily="34" charset="0"/>
                <a:cs typeface="Segoe UI Semilight" panose="020B0402040204020203" pitchFamily="34" charset="0"/>
              </a:rPr>
              <a:t>chọn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ra</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những</a:t>
            </a:r>
            <a:r>
              <a:rPr lang="en-US" sz="2800" dirty="0">
                <a:latin typeface="Segoe UI Semilight" panose="020B0402040204020203" pitchFamily="34" charset="0"/>
                <a:cs typeface="Segoe UI Semilight" panose="020B0402040204020203" pitchFamily="34" charset="0"/>
              </a:rPr>
              <a:t> user story </a:t>
            </a:r>
            <a:r>
              <a:rPr lang="en-US" sz="2800" dirty="0" err="1">
                <a:latin typeface="Segoe UI Semilight" panose="020B0402040204020203" pitchFamily="34" charset="0"/>
                <a:cs typeface="Segoe UI Semilight" panose="020B0402040204020203" pitchFamily="34" charset="0"/>
              </a:rPr>
              <a:t>theo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thứ</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tự</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từ</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trên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xuống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phù</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hợp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với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gian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của</a:t>
            </a:r>
            <a:r>
              <a:rPr lang="en-US" sz="2800" dirty="0">
                <a:latin typeface="Segoe UI Semilight" panose="020B0402040204020203" pitchFamily="34" charset="0"/>
                <a:cs typeface="Segoe UI Semilight" panose="020B0402040204020203" pitchFamily="34" charset="0"/>
              </a:rPr>
              <a:t> sprint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năng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lực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của</a:t>
            </a:r>
            <a:r>
              <a:rPr lang="en-US" sz="2800" dirty="0">
                <a:latin typeface="Segoe UI Semilight" panose="020B0402040204020203" pitchFamily="34" charset="0"/>
                <a:cs typeface="Segoe UI Semilight" panose="020B0402040204020203" pitchFamily="34" charset="0"/>
              </a:rPr>
              <a:t> team. VD 2 user story </a:t>
            </a:r>
            <a:r>
              <a:rPr lang="en-US" sz="2800" dirty="0" err="1">
                <a:latin typeface="Segoe UI Semilight" panose="020B0402040204020203" pitchFamily="34" charset="0"/>
                <a:cs typeface="Segoe UI Semilight" panose="020B0402040204020203" pitchFamily="34" charset="0"/>
              </a:rPr>
              <a:t>sau</a:t>
            </a:r>
            <a:r>
              <a:rPr lang="en-US" sz="2800" dirty="0">
                <a:latin typeface="Segoe UI Semilight" panose="020B0402040204020203" pitchFamily="34" charset="0"/>
                <a:cs typeface="Segoe UI Semilight" panose="020B0402040204020203" pitchFamily="34" charset="0"/>
              </a:rPr>
              <a:t>:</a:t>
            </a:r>
          </a:p>
          <a:p>
            <a:pPr marL="914400" lvl="1" indent="-457200">
              <a:buFont typeface="Segoe UI Semilight" panose="020B0402040204020203" pitchFamily="34" charset="0"/>
              <a:buChar char="−"/>
            </a:pPr>
            <a:r>
              <a:rPr lang="en-US" sz="2800" dirty="0" err="1">
                <a:latin typeface="Segoe UI Semilight" panose="020B0402040204020203" pitchFamily="34" charset="0"/>
                <a:cs typeface="Segoe UI Semilight" panose="020B0402040204020203" pitchFamily="34" charset="0"/>
              </a:rPr>
              <a:t>Tôi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muốn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một</a:t>
            </a:r>
            <a:r>
              <a:rPr lang="en-US" sz="2800" dirty="0">
                <a:latin typeface="Segoe UI Semilight" panose="020B0402040204020203" pitchFamily="34" charset="0"/>
                <a:cs typeface="Segoe UI Semilight" panose="020B0402040204020203" pitchFamily="34" charset="0"/>
              </a:rPr>
              <a:t> website.</a:t>
            </a:r>
          </a:p>
          <a:p>
            <a:pPr marL="914400" lvl="1" indent="-457200">
              <a:buFont typeface="Segoe UI Semilight" panose="020B0402040204020203" pitchFamily="34" charset="0"/>
              <a:buChar char="−"/>
            </a:pPr>
            <a:r>
              <a:rPr lang="en-US" sz="2800" dirty="0" err="1">
                <a:latin typeface="Segoe UI Semilight" panose="020B0402040204020203" pitchFamily="34" charset="0"/>
                <a:cs typeface="Segoe UI Semilight" panose="020B0402040204020203" pitchFamily="34" charset="0"/>
              </a:rPr>
              <a:t>Tôi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vào</a:t>
            </a:r>
            <a:r>
              <a:rPr lang="en-US" sz="2800" dirty="0">
                <a:latin typeface="Segoe UI Semilight" panose="020B0402040204020203" pitchFamily="34" charset="0"/>
                <a:cs typeface="Segoe UI Semilight" panose="020B0402040204020203" pitchFamily="34" charset="0"/>
              </a:rPr>
              <a:t> website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thấy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danh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mục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sản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phẩm</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6571017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953551"/>
            <a:ext cx="10515600" cy="504945"/>
          </a:xfrm>
        </p:spPr>
        <p:txBody>
          <a:bodyPr>
            <a:normAutofit fontScale="92500" lnSpcReduction="10000"/>
          </a:bodyPr>
          <a:lstStyle/>
          <a:p>
            <a:pPr marL="0" indent="0">
              <a:buNone/>
            </a:pPr>
            <a:r>
              <a:rPr lang="en-US" sz="3600" b="1" dirty="0">
                <a:latin typeface="Segoe UI Semilight" panose="020B0402040204020203" pitchFamily="34" charset="0"/>
                <a:cs typeface="Segoe UI Semilight" panose="020B0402040204020203" pitchFamily="34" charset="0"/>
              </a:rPr>
              <a:t>SPRINT PLANNING 1</a:t>
            </a:r>
          </a:p>
          <a:p>
            <a:endParaRPr lang="en-US" dirty="0">
              <a:latin typeface="Segoe UI Semilight" panose="020B0402040204020203" pitchFamily="34" charset="0"/>
              <a:cs typeface="Segoe UI Semilight" panose="020B0402040204020203" pitchFamily="34" charset="0"/>
            </a:endParaRPr>
          </a:p>
        </p:txBody>
      </p:sp>
      <p:sp>
        <p:nvSpPr>
          <p:cNvPr id="2" name="TextBox 1"/>
          <p:cNvSpPr txBox="1"/>
          <p:nvPr/>
        </p:nvSpPr>
        <p:spPr>
          <a:xfrm>
            <a:off x="838200" y="1458496"/>
            <a:ext cx="10515600" cy="3539430"/>
          </a:xfrm>
          <a:prstGeom prst="rect">
            <a:avLst/>
          </a:prstGeom>
          <a:noFill/>
        </p:spPr>
        <p:txBody>
          <a:bodyPr wrap="square" rtlCol="0">
            <a:spAutoFit/>
          </a:bodyPr>
          <a:lstStyle/>
          <a:p>
            <a:endParaRPr lang="en-US" sz="28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Thống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nhất</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Definition of Done</a:t>
            </a:r>
            <a:r>
              <a:rPr lang="en-US" sz="2800" dirty="0">
                <a:latin typeface="Segoe UI Semilight" panose="020B0402040204020203" pitchFamily="34" charset="0"/>
                <a:cs typeface="Segoe UI Semilight" panose="020B0402040204020203" pitchFamily="34" charset="0"/>
              </a:rPr>
              <a:t> (DoD) – </a:t>
            </a:r>
            <a:r>
              <a:rPr lang="en-US" sz="2800" dirty="0" err="1">
                <a:latin typeface="Segoe UI Semilight" panose="020B0402040204020203" pitchFamily="34" charset="0"/>
                <a:cs typeface="Segoe UI Semilight" panose="020B0402040204020203" pitchFamily="34" charset="0"/>
              </a:rPr>
              <a:t>định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nghĩa</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nào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thì</a:t>
            </a:r>
            <a:r>
              <a:rPr lang="en-US" sz="2800" dirty="0">
                <a:latin typeface="Segoe UI Semilight" panose="020B0402040204020203" pitchFamily="34" charset="0"/>
                <a:cs typeface="Segoe UI Semilight" panose="020B0402040204020203" pitchFamily="34" charset="0"/>
              </a:rPr>
              <a:t> User Story </a:t>
            </a:r>
            <a:r>
              <a:rPr lang="en-US" sz="2800" dirty="0" err="1">
                <a:latin typeface="Segoe UI Semilight" panose="020B0402040204020203" pitchFamily="34" charset="0"/>
                <a:cs typeface="Segoe UI Semilight" panose="020B0402040204020203" pitchFamily="34" charset="0"/>
              </a:rPr>
              <a:t>trên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hoàn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thành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với</a:t>
            </a:r>
            <a:r>
              <a:rPr lang="en-US" sz="2800" dirty="0">
                <a:latin typeface="Segoe UI Semilight" panose="020B0402040204020203" pitchFamily="34" charset="0"/>
                <a:cs typeface="Segoe UI Semilight" panose="020B0402040204020203" pitchFamily="34" charset="0"/>
              </a:rPr>
              <a:t> Product Owner.</a:t>
            </a:r>
          </a:p>
          <a:p>
            <a:pPr marL="457200" indent="-457200">
              <a:buFont typeface="Segoe UI Semilight" panose="020B0402040204020203" pitchFamily="34" charset="0"/>
              <a:buChar char="−"/>
            </a:pPr>
            <a:r>
              <a:rPr lang="en-US" sz="2800" dirty="0" err="1">
                <a:latin typeface="Segoe UI Semilight" panose="020B0402040204020203" pitchFamily="34" charset="0"/>
                <a:cs typeface="Segoe UI Semilight" panose="020B0402040204020203" pitchFamily="34" charset="0"/>
              </a:rPr>
              <a:t>Chức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năng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hoạt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động</a:t>
            </a:r>
            <a:r>
              <a:rPr lang="en-US" sz="2800" dirty="0">
                <a:latin typeface="Segoe UI Semilight" panose="020B0402040204020203" pitchFamily="34" charset="0"/>
                <a:cs typeface="Segoe UI Semilight" panose="020B0402040204020203" pitchFamily="34" charset="0"/>
              </a:rPr>
              <a:t>.</a:t>
            </a:r>
          </a:p>
          <a:p>
            <a:pPr marL="457200" indent="-457200">
              <a:buFont typeface="Segoe UI Semilight" panose="020B0402040204020203" pitchFamily="34" charset="0"/>
              <a:buChar char="−"/>
            </a:pPr>
            <a:r>
              <a:rPr lang="en-US" sz="2800" dirty="0">
                <a:latin typeface="Segoe UI Semilight" panose="020B0402040204020203" pitchFamily="34" charset="0"/>
                <a:cs typeface="Segoe UI Semilight" panose="020B0402040204020203" pitchFamily="34" charset="0"/>
              </a:rPr>
              <a:t>V</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ợt</a:t>
            </a:r>
            <a:r>
              <a:rPr lang="en-US" sz="2800" dirty="0">
                <a:latin typeface="Segoe UI Semilight" panose="020B0402040204020203" pitchFamily="34" charset="0"/>
                <a:cs typeface="Segoe UI Semilight" panose="020B0402040204020203" pitchFamily="34" charset="0"/>
              </a:rPr>
              <a:t> qua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công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cụ</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kiểm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thử</a:t>
            </a:r>
            <a:r>
              <a:rPr lang="en-US" sz="2800" dirty="0">
                <a:latin typeface="Segoe UI Semilight" panose="020B0402040204020203" pitchFamily="34" charset="0"/>
                <a:cs typeface="Segoe UI Semilight" panose="020B0402040204020203" pitchFamily="34" charset="0"/>
              </a:rPr>
              <a:t>, unit test, system test…</a:t>
            </a:r>
          </a:p>
          <a:p>
            <a:pPr marL="457200" indent="-457200">
              <a:buFont typeface="Segoe UI Semilight" panose="020B0402040204020203" pitchFamily="34" charset="0"/>
              <a:buChar char="−"/>
            </a:pPr>
            <a:r>
              <a:rPr lang="en-US" sz="2800" dirty="0">
                <a:latin typeface="Segoe UI Semilight" panose="020B0402040204020203" pitchFamily="34" charset="0"/>
                <a:cs typeface="Segoe UI Semilight" panose="020B0402040204020203" pitchFamily="34" charset="0"/>
              </a:rPr>
              <a:t>Đ</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ợc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sự</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chấp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nhận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của</a:t>
            </a:r>
            <a:r>
              <a:rPr lang="en-US" sz="2800" dirty="0">
                <a:latin typeface="Segoe UI Semilight" panose="020B0402040204020203" pitchFamily="34" charset="0"/>
                <a:cs typeface="Segoe UI Semilight" panose="020B0402040204020203" pitchFamily="34" charset="0"/>
              </a:rPr>
              <a:t> ng</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dùng</a:t>
            </a:r>
            <a:endParaRPr lang="en-US" sz="2800" dirty="0">
              <a:latin typeface="Segoe UI Semilight" panose="020B0402040204020203" pitchFamily="34" charset="0"/>
              <a:cs typeface="Segoe UI Semilight" panose="020B0402040204020203" pitchFamily="34" charset="0"/>
            </a:endParaRPr>
          </a:p>
          <a:p>
            <a:pPr marL="457200" indent="-457200">
              <a:buFont typeface="Segoe UI Semilight" panose="020B0402040204020203" pitchFamily="34" charset="0"/>
              <a:buChar char="−"/>
            </a:pP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8658530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953551"/>
            <a:ext cx="10515600" cy="504945"/>
          </a:xfrm>
        </p:spPr>
        <p:txBody>
          <a:bodyPr>
            <a:normAutofit fontScale="92500" lnSpcReduction="10000"/>
          </a:bodyPr>
          <a:lstStyle/>
          <a:p>
            <a:pPr marL="0" indent="0">
              <a:buNone/>
            </a:pPr>
            <a:r>
              <a:rPr lang="en-US" sz="3600" b="1" dirty="0">
                <a:latin typeface="Segoe UI Semilight" panose="020B0402040204020203" pitchFamily="34" charset="0"/>
                <a:cs typeface="Segoe UI Semilight" panose="020B0402040204020203" pitchFamily="34" charset="0"/>
              </a:rPr>
              <a:t>SPRINT PLANNING 2</a:t>
            </a:r>
          </a:p>
          <a:p>
            <a:endParaRPr lang="en-US" dirty="0">
              <a:latin typeface="Segoe UI Semilight" panose="020B0402040204020203" pitchFamily="34" charset="0"/>
              <a:cs typeface="Segoe UI Semilight" panose="020B0402040204020203" pitchFamily="34" charset="0"/>
            </a:endParaRPr>
          </a:p>
        </p:txBody>
      </p:sp>
      <p:sp>
        <p:nvSpPr>
          <p:cNvPr id="2" name="TextBox 1"/>
          <p:cNvSpPr txBox="1"/>
          <p:nvPr/>
        </p:nvSpPr>
        <p:spPr>
          <a:xfrm>
            <a:off x="838200" y="1458496"/>
            <a:ext cx="10515600" cy="5262979"/>
          </a:xfrm>
          <a:prstGeom prst="rect">
            <a:avLst/>
          </a:prstGeom>
          <a:noFill/>
        </p:spPr>
        <p:txBody>
          <a:bodyPr wrap="square" rtlCol="0">
            <a:spAutoFit/>
          </a:bodyPr>
          <a:lstStyle/>
          <a:p>
            <a:endParaRPr lang="en-US" sz="28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Trả</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câu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hỏi</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How?</a:t>
            </a:r>
            <a:r>
              <a:rPr lang="en-US" sz="2800" dirty="0">
                <a:latin typeface="Segoe UI Semilight" panose="020B0402040204020203" pitchFamily="34" charset="0"/>
                <a:cs typeface="Segoe UI Semilight" panose="020B0402040204020203" pitchFamily="34" charset="0"/>
              </a:rPr>
              <a:t>” – </a:t>
            </a:r>
            <a:r>
              <a:rPr lang="en-US" sz="2800" b="1" dirty="0" err="1">
                <a:latin typeface="Segoe UI Semilight" panose="020B0402040204020203" pitchFamily="34" charset="0"/>
                <a:cs typeface="Segoe UI Semilight" panose="020B0402040204020203" pitchFamily="34" charset="0"/>
              </a:rPr>
              <a:t>Làm</a:t>
            </a:r>
            <a:r>
              <a:rPr lang="en-US" sz="2800" b="1" dirty="0">
                <a:latin typeface="Segoe UI Semilight" panose="020B0402040204020203" pitchFamily="34" charset="0"/>
                <a:cs typeface="Segoe UI Semilight" panose="020B0402040204020203" pitchFamily="34" charset="0"/>
              </a:rPr>
              <a:t> </a:t>
            </a:r>
            <a:r>
              <a:rPr lang="en-US" sz="2800" b="1" dirty="0" err="1">
                <a:latin typeface="Segoe UI Semilight" panose="020B0402040204020203" pitchFamily="34" charset="0"/>
                <a:cs typeface="Segoe UI Semilight" panose="020B0402040204020203" pitchFamily="34" charset="0"/>
              </a:rPr>
              <a:t>thế</a:t>
            </a:r>
            <a:r>
              <a:rPr lang="en-US" sz="2800" b="1" dirty="0">
                <a:latin typeface="Segoe UI Semilight" panose="020B0402040204020203" pitchFamily="34" charset="0"/>
                <a:cs typeface="Segoe UI Semilight" panose="020B0402040204020203" pitchFamily="34" charset="0"/>
              </a:rPr>
              <a:t> </a:t>
            </a:r>
            <a:r>
              <a:rPr lang="en-US" sz="2800" b="1" dirty="0" err="1">
                <a:latin typeface="Segoe UI Semilight" panose="020B0402040204020203" pitchFamily="34" charset="0"/>
                <a:cs typeface="Segoe UI Semilight" panose="020B0402040204020203" pitchFamily="34" charset="0"/>
              </a:rPr>
              <a:t>nào</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a:p>
            <a:pPr marL="457200" indent="-457200">
              <a:buFont typeface="Arial" panose="020B0604020202020204" pitchFamily="34" charset="0"/>
              <a:buChar char="•"/>
            </a:pPr>
            <a:r>
              <a:rPr lang="en-US" sz="2800" dirty="0" err="1">
                <a:latin typeface="Segoe UI Semilight" panose="020B0402040204020203" pitchFamily="34" charset="0"/>
                <a:cs typeface="Segoe UI Semilight" panose="020B0402040204020203" pitchFamily="34" charset="0"/>
              </a:rPr>
              <a:t>Dựa</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những</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User Story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đã</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chọn</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ScM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tiến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hành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phần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tích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làm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thế</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nào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để</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làm</a:t>
            </a:r>
            <a:r>
              <a:rPr lang="en-US" sz="2800" dirty="0">
                <a:latin typeface="Segoe UI Semilight" panose="020B0402040204020203" pitchFamily="34" charset="0"/>
                <a:cs typeface="Segoe UI Semilight" panose="020B0402040204020203" pitchFamily="34" charset="0"/>
              </a:rPr>
              <a:t> đ</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ợc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từng</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User Story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đó</a:t>
            </a:r>
            <a:r>
              <a:rPr lang="en-US" sz="2800" dirty="0">
                <a:latin typeface="Segoe UI Semilight" panose="020B0402040204020203" pitchFamily="34" charset="0"/>
                <a:cs typeface="Segoe UI Semilight" panose="020B0402040204020203" pitchFamily="34" charset="0"/>
              </a:rPr>
              <a:t>.</a:t>
            </a:r>
          </a:p>
          <a:p>
            <a:pPr marL="457200"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VD </a:t>
            </a:r>
            <a:r>
              <a:rPr lang="en-US" sz="2800" dirty="0" err="1">
                <a:latin typeface="Segoe UI Semilight" panose="020B0402040204020203" pitchFamily="34" charset="0"/>
                <a:cs typeface="Segoe UI Semilight" panose="020B0402040204020203" pitchFamily="34" charset="0"/>
              </a:rPr>
              <a:t>với</a:t>
            </a:r>
            <a:r>
              <a:rPr lang="en-US" sz="2800" dirty="0">
                <a:latin typeface="Segoe UI Semilight" panose="020B0402040204020203" pitchFamily="34" charset="0"/>
                <a:cs typeface="Segoe UI Semilight" panose="020B0402040204020203" pitchFamily="34" charset="0"/>
              </a:rPr>
              <a:t> User Story: </a:t>
            </a:r>
            <a:r>
              <a:rPr lang="en-US" sz="2800" i="1" dirty="0" err="1">
                <a:latin typeface="Segoe UI Semilight" panose="020B0402040204020203" pitchFamily="34" charset="0"/>
                <a:cs typeface="Segoe UI Semilight" panose="020B0402040204020203" pitchFamily="34" charset="0"/>
              </a:rPr>
              <a:t>Tôi</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muốn</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có</a:t>
            </a:r>
            <a:r>
              <a:rPr lang="en-US" sz="2800" i="1" dirty="0">
                <a:latin typeface="Segoe UI Semilight" panose="020B0402040204020203" pitchFamily="34" charset="0"/>
                <a:cs typeface="Segoe UI Semilight" panose="020B0402040204020203" pitchFamily="34" charset="0"/>
              </a:rPr>
              <a:t> 1 website</a:t>
            </a:r>
            <a:r>
              <a:rPr lang="en-US" sz="2800" dirty="0">
                <a:latin typeface="Segoe UI Semilight" panose="020B0402040204020203" pitchFamily="34" charset="0"/>
                <a:cs typeface="Segoe UI Semilight" panose="020B0402040204020203" pitchFamily="34" charset="0"/>
              </a:rPr>
              <a:t>.</a:t>
            </a:r>
          </a:p>
          <a:p>
            <a:pPr marL="914400" lvl="1" indent="-457200">
              <a:buFont typeface="Segoe UI Semilight" panose="020B0402040204020203" pitchFamily="34" charset="0"/>
              <a:buChar char="−"/>
            </a:pPr>
            <a:r>
              <a:rPr lang="en-US" sz="2800" dirty="0" err="1">
                <a:latin typeface="Segoe UI Semilight" panose="020B0402040204020203" pitchFamily="34" charset="0"/>
                <a:cs typeface="Segoe UI Semilight" panose="020B0402040204020203" pitchFamily="34" charset="0"/>
              </a:rPr>
              <a:t>Mua</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tên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miền</a:t>
            </a:r>
            <a:r>
              <a:rPr lang="en-US" sz="2800" dirty="0">
                <a:latin typeface="Segoe UI Semilight" panose="020B0402040204020203" pitchFamily="34" charset="0"/>
                <a:cs typeface="Segoe UI Semilight" panose="020B0402040204020203" pitchFamily="34" charset="0"/>
              </a:rPr>
              <a:t>, hosting.</a:t>
            </a:r>
          </a:p>
          <a:p>
            <a:pPr marL="914400" lvl="1" indent="-457200">
              <a:buFont typeface="Segoe UI Semilight" panose="020B0402040204020203" pitchFamily="34" charset="0"/>
              <a:buChar char="−"/>
            </a:pPr>
            <a:r>
              <a:rPr lang="en-US" sz="2800" dirty="0" err="1">
                <a:latin typeface="Segoe UI Semilight" panose="020B0402040204020203" pitchFamily="34" charset="0"/>
                <a:cs typeface="Segoe UI Semilight" panose="020B0402040204020203" pitchFamily="34" charset="0"/>
              </a:rPr>
              <a:t>Cài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đặt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mã</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nguồn</a:t>
            </a:r>
            <a:r>
              <a:rPr lang="en-US" sz="2800" dirty="0">
                <a:latin typeface="Segoe UI Semilight" panose="020B0402040204020203" pitchFamily="34" charset="0"/>
                <a:cs typeface="Segoe UI Semilight" panose="020B0402040204020203" pitchFamily="34" charset="0"/>
              </a:rPr>
              <a:t> c</a:t>
            </a:r>
            <a:r>
              <a:rPr lang="vi-VN" sz="2800" dirty="0">
                <a:latin typeface="Segoe UI Semilight" panose="020B0402040204020203" pitchFamily="34" charset="0"/>
                <a:cs typeface="Segoe UI Semilight" panose="020B0402040204020203" pitchFamily="34" charset="0"/>
              </a:rPr>
              <a:t>ơ</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bản</a:t>
            </a:r>
            <a:r>
              <a:rPr lang="en-US" sz="2800" dirty="0">
                <a:latin typeface="Segoe UI Semilight" panose="020B0402040204020203" pitchFamily="34" charset="0"/>
                <a:cs typeface="Segoe UI Semilight" panose="020B0402040204020203" pitchFamily="34" charset="0"/>
              </a:rPr>
              <a:t>.</a:t>
            </a:r>
          </a:p>
          <a:p>
            <a:pPr marL="914400" lvl="1" indent="-457200">
              <a:buFont typeface="Segoe UI Semilight" panose="020B0402040204020203" pitchFamily="34" charset="0"/>
              <a:buChar char="−"/>
            </a:pPr>
            <a:r>
              <a:rPr lang="en-US" sz="2800" dirty="0">
                <a:latin typeface="Segoe UI Semilight" panose="020B0402040204020203" pitchFamily="34" charset="0"/>
                <a:cs typeface="Segoe UI Semilight" panose="020B0402040204020203" pitchFamily="34" charset="0"/>
              </a:rPr>
              <a:t>…</a:t>
            </a:r>
          </a:p>
          <a:p>
            <a:r>
              <a:rPr lang="en-US" sz="2800" dirty="0">
                <a:latin typeface="Segoe UI Semilight" panose="020B0402040204020203" pitchFamily="34" charset="0"/>
                <a:cs typeface="Segoe UI Semilight" panose="020B0402040204020203" pitchFamily="34" charset="0"/>
              </a:rPr>
              <a:t>Sau </a:t>
            </a:r>
            <a:r>
              <a:rPr lang="en-US" sz="2800" dirty="0" err="1">
                <a:latin typeface="Segoe UI Semilight" panose="020B0402040204020203" pitchFamily="34" charset="0"/>
                <a:cs typeface="Segoe UI Semilight" panose="020B0402040204020203" pitchFamily="34" charset="0"/>
              </a:rPr>
              <a:t>khi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đã</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có</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một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danh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sách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những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việc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cần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làm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trên</a:t>
            </a:r>
            <a:r>
              <a:rPr lang="en-US" sz="2800" dirty="0">
                <a:latin typeface="Segoe UI Semilight" panose="020B0402040204020203" pitchFamily="34" charset="0"/>
                <a:cs typeface="Segoe UI Semilight" panose="020B0402040204020203" pitchFamily="34" charset="0"/>
              </a:rPr>
              <a:t> (task), </a:t>
            </a:r>
            <a:r>
              <a:rPr lang="en-US" sz="2800" dirty="0" err="1">
                <a:latin typeface="Segoe UI Semilight" panose="020B0402040204020203" pitchFamily="34" charset="0"/>
                <a:cs typeface="Segoe UI Semilight" panose="020B0402040204020203" pitchFamily="34" charset="0"/>
              </a:rPr>
              <a:t>sắp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xếp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theo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thứ</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tự</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quan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trọng</a:t>
            </a:r>
            <a:r>
              <a:rPr lang="en-US" sz="2800" dirty="0">
                <a:latin typeface="Segoe UI Semilight" panose="020B0402040204020203" pitchFamily="34" charset="0"/>
                <a:cs typeface="Segoe UI Semilight" panose="020B0402040204020203" pitchFamily="34" charset="0"/>
              </a:rPr>
              <a:t>, ta </a:t>
            </a:r>
            <a:r>
              <a:rPr lang="en-US" sz="2800" dirty="0" err="1">
                <a:latin typeface="Segoe UI Semilight" panose="020B0402040204020203" pitchFamily="34" charset="0"/>
                <a:cs typeface="Segoe UI Semilight" panose="020B0402040204020203" pitchFamily="34" charset="0"/>
              </a:rPr>
              <a:t>đã</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hoàn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thành</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Sprint Backlog</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4103191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953551"/>
            <a:ext cx="10515600" cy="504945"/>
          </a:xfrm>
        </p:spPr>
        <p:txBody>
          <a:bodyPr>
            <a:normAutofit fontScale="92500" lnSpcReduction="10000"/>
          </a:bodyPr>
          <a:lstStyle/>
          <a:p>
            <a:pPr marL="0" indent="0">
              <a:buNone/>
            </a:pPr>
            <a:r>
              <a:rPr lang="en-US" sz="3600" b="1" dirty="0">
                <a:latin typeface="Segoe UI Semilight" panose="020B0402040204020203" pitchFamily="34" charset="0"/>
                <a:cs typeface="Segoe UI Semilight" panose="020B0402040204020203" pitchFamily="34" charset="0"/>
              </a:rPr>
              <a:t>SPRINT</a:t>
            </a:r>
            <a:endParaRPr lang="en-US" dirty="0">
              <a:latin typeface="Segoe UI Semilight" panose="020B0402040204020203" pitchFamily="34" charset="0"/>
              <a:cs typeface="Segoe UI Semilight" panose="020B0402040204020203" pitchFamily="34" charset="0"/>
            </a:endParaRPr>
          </a:p>
        </p:txBody>
      </p:sp>
      <p:sp>
        <p:nvSpPr>
          <p:cNvPr id="2" name="TextBox 1"/>
          <p:cNvSpPr txBox="1"/>
          <p:nvPr/>
        </p:nvSpPr>
        <p:spPr>
          <a:xfrm>
            <a:off x="838200" y="1458496"/>
            <a:ext cx="10515600" cy="5262979"/>
          </a:xfrm>
          <a:prstGeom prst="rect">
            <a:avLst/>
          </a:prstGeom>
          <a:noFill/>
        </p:spPr>
        <p:txBody>
          <a:bodyPr wrap="square" rtlCol="0">
            <a:spAutoFit/>
          </a:bodyPr>
          <a:lstStyle/>
          <a:p>
            <a:endParaRPr lang="en-US" sz="28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thành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viên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trong</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tự</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chọn</a:t>
            </a:r>
            <a:r>
              <a:rPr lang="en-US" sz="2800" dirty="0">
                <a:latin typeface="Segoe UI Semilight" panose="020B0402040204020203" pitchFamily="34" charset="0"/>
                <a:cs typeface="Segoe UI Semilight" panose="020B0402040204020203" pitchFamily="34" charset="0"/>
              </a:rPr>
              <a:t> task </a:t>
            </a:r>
            <a:r>
              <a:rPr lang="en-US" sz="2800" dirty="0" err="1">
                <a:latin typeface="Segoe UI Semilight" panose="020B0402040204020203" pitchFamily="34" charset="0"/>
                <a:cs typeface="Segoe UI Semilight" panose="020B0402040204020203" pitchFamily="34" charset="0"/>
              </a:rPr>
              <a:t>cho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mình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tiến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hành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phát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triển</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Mỗi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ngày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sẽ</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có</a:t>
            </a:r>
            <a:r>
              <a:rPr lang="en-US" sz="2800" dirty="0">
                <a:latin typeface="Segoe UI Semilight" panose="020B0402040204020203" pitchFamily="34" charset="0"/>
                <a:cs typeface="Segoe UI Semilight" panose="020B0402040204020203" pitchFamily="34" charset="0"/>
              </a:rPr>
              <a:t> 15 </a:t>
            </a:r>
            <a:r>
              <a:rPr lang="en-US" sz="2800" dirty="0" err="1">
                <a:latin typeface="Segoe UI Semilight" panose="020B0402040204020203" pitchFamily="34" charset="0"/>
                <a:cs typeface="Segoe UI Semilight" panose="020B0402040204020203" pitchFamily="34" charset="0"/>
              </a:rPr>
              <a:t>phút</a:t>
            </a:r>
            <a:r>
              <a:rPr lang="en-US" sz="2800" dirty="0">
                <a:latin typeface="Segoe UI Semilight" panose="020B0402040204020203" pitchFamily="34" charset="0"/>
                <a:cs typeface="Segoe UI Semilight" panose="020B0402040204020203" pitchFamily="34" charset="0"/>
              </a:rPr>
              <a:t> Daily Scrum (</a:t>
            </a:r>
            <a:r>
              <a:rPr lang="en-US" sz="2800" dirty="0" err="1">
                <a:latin typeface="Segoe UI Semilight" panose="020B0402040204020203" pitchFamily="34" charset="0"/>
                <a:cs typeface="Segoe UI Semilight" panose="020B0402040204020203" pitchFamily="34" charset="0"/>
              </a:rPr>
              <a:t>hoặc</a:t>
            </a:r>
            <a:r>
              <a:rPr lang="en-US" sz="2800" dirty="0">
                <a:latin typeface="Segoe UI Semilight" panose="020B0402040204020203" pitchFamily="34" charset="0"/>
                <a:cs typeface="Segoe UI Semilight" panose="020B0402040204020203" pitchFamily="34" charset="0"/>
              </a:rPr>
              <a:t> Daily Meeting).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thành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viên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trong</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lần</a:t>
            </a:r>
            <a:r>
              <a:rPr lang="en-US" sz="2800" dirty="0">
                <a:latin typeface="Segoe UI Semilight" panose="020B0402040204020203" pitchFamily="34" charset="0"/>
                <a:cs typeface="Segoe UI Semilight" panose="020B0402040204020203" pitchFamily="34" charset="0"/>
              </a:rPr>
              <a:t> l</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ợt</a:t>
            </a:r>
            <a:r>
              <a:rPr lang="en-US" sz="2800" dirty="0">
                <a:latin typeface="Segoe UI Semilight" panose="020B0402040204020203" pitchFamily="34" charset="0"/>
                <a:cs typeface="Segoe UI Semilight" panose="020B0402040204020203" pitchFamily="34" charset="0"/>
              </a:rPr>
              <a:t> chia </a:t>
            </a:r>
            <a:r>
              <a:rPr lang="en-US" sz="2800" dirty="0" err="1">
                <a:latin typeface="Segoe UI Semilight" panose="020B0402040204020203" pitchFamily="34" charset="0"/>
                <a:cs typeface="Segoe UI Semilight" panose="020B0402040204020203" pitchFamily="34" charset="0"/>
              </a:rPr>
              <a:t>sẻ</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nội</a:t>
            </a:r>
            <a:r>
              <a:rPr lang="en-US" sz="2800" dirty="0">
                <a:latin typeface="Segoe UI Semilight" panose="020B0402040204020203" pitchFamily="34" charset="0"/>
                <a:cs typeface="Segoe UI Semilight" panose="020B0402040204020203" pitchFamily="34" charset="0"/>
              </a:rPr>
              <a:t> dung:</a:t>
            </a:r>
          </a:p>
          <a:p>
            <a:pPr marL="457200" indent="-457200">
              <a:buFontTx/>
              <a:buChar char="-"/>
            </a:pPr>
            <a:r>
              <a:rPr lang="en-US" sz="2800" dirty="0" err="1">
                <a:solidFill>
                  <a:srgbClr val="FF0000"/>
                </a:solidFill>
                <a:latin typeface="Segoe UI Semilight" panose="020B0402040204020203" pitchFamily="34" charset="0"/>
                <a:cs typeface="Segoe UI Semilight" panose="020B0402040204020203" pitchFamily="34" charset="0"/>
              </a:rPr>
              <a:t>Hôm</a:t>
            </a:r>
            <a:r>
              <a:rPr lang="en-US" sz="2800" dirty="0">
                <a:solidFill>
                  <a:srgbClr val="FF0000"/>
                </a:solidFill>
                <a:latin typeface="Segoe UI Semilight" panose="020B0402040204020203" pitchFamily="34" charset="0"/>
                <a:cs typeface="Segoe UI Semilight" panose="020B0402040204020203" pitchFamily="34" charset="0"/>
              </a:rPr>
              <a:t> qua </a:t>
            </a:r>
            <a:r>
              <a:rPr lang="en-US" sz="2800" dirty="0" err="1">
                <a:solidFill>
                  <a:srgbClr val="FF0000"/>
                </a:solidFill>
                <a:latin typeface="Segoe UI Semilight" panose="020B0402040204020203" pitchFamily="34" charset="0"/>
                <a:cs typeface="Segoe UI Semilight" panose="020B0402040204020203" pitchFamily="34" charset="0"/>
              </a:rPr>
              <a:t>tôi</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đã</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làm</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gì</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Tôi</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đã</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mua</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tên</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miền</a:t>
            </a:r>
            <a:r>
              <a:rPr lang="en-US" sz="2500" i="1" dirty="0">
                <a:latin typeface="Segoe UI Semilight" panose="020B0402040204020203" pitchFamily="34" charset="0"/>
                <a:cs typeface="Segoe UI Semilight" panose="020B0402040204020203" pitchFamily="34" charset="0"/>
              </a:rPr>
              <a:t>, hosting </a:t>
            </a:r>
            <a:r>
              <a:rPr lang="en-US" sz="2500" i="1" dirty="0" err="1">
                <a:latin typeface="Segoe UI Semilight" panose="020B0402040204020203" pitchFamily="34" charset="0"/>
                <a:cs typeface="Segoe UI Semilight" panose="020B0402040204020203" pitchFamily="34" charset="0"/>
              </a:rPr>
              <a:t>và</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tiến</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hành</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cài</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đặt</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nh</a:t>
            </a:r>
            <a:r>
              <a:rPr lang="vi-VN" sz="2500" i="1" dirty="0">
                <a:latin typeface="Segoe UI Semilight" panose="020B0402040204020203" pitchFamily="34" charset="0"/>
                <a:cs typeface="Segoe UI Semilight" panose="020B0402040204020203" pitchFamily="34" charset="0"/>
              </a:rPr>
              <a:t>ư</a:t>
            </a:r>
            <a:r>
              <a:rPr lang="en-US" sz="2500" i="1" dirty="0">
                <a:latin typeface="Segoe UI Semilight" panose="020B0402040204020203" pitchFamily="34" charset="0"/>
                <a:cs typeface="Segoe UI Semilight" panose="020B0402040204020203" pitchFamily="34" charset="0"/>
              </a:rPr>
              <a:t>ng </a:t>
            </a:r>
            <a:r>
              <a:rPr lang="en-US" sz="2500" i="1" dirty="0" err="1">
                <a:latin typeface="Segoe UI Semilight" panose="020B0402040204020203" pitchFamily="34" charset="0"/>
                <a:cs typeface="Segoe UI Semilight" panose="020B0402040204020203" pitchFamily="34" charset="0"/>
              </a:rPr>
              <a:t>ch</a:t>
            </a:r>
            <a:r>
              <a:rPr lang="vi-VN" sz="2500" i="1" dirty="0">
                <a:latin typeface="Segoe UI Semilight" panose="020B0402040204020203" pitchFamily="34" charset="0"/>
                <a:cs typeface="Segoe UI Semilight" panose="020B0402040204020203" pitchFamily="34" charset="0"/>
              </a:rPr>
              <a:t>ư</a:t>
            </a:r>
            <a:r>
              <a:rPr lang="en-US" sz="2500" i="1" dirty="0">
                <a:latin typeface="Segoe UI Semilight" panose="020B0402040204020203" pitchFamily="34" charset="0"/>
                <a:cs typeface="Segoe UI Semilight" panose="020B0402040204020203" pitchFamily="34" charset="0"/>
              </a:rPr>
              <a:t>a </a:t>
            </a:r>
            <a:r>
              <a:rPr lang="en-US" sz="2500" i="1" dirty="0" err="1">
                <a:latin typeface="Segoe UI Semilight" panose="020B0402040204020203" pitchFamily="34" charset="0"/>
                <a:cs typeface="Segoe UI Semilight" panose="020B0402040204020203" pitchFamily="34" charset="0"/>
              </a:rPr>
              <a:t>xong</a:t>
            </a:r>
            <a:r>
              <a:rPr lang="en-US" sz="2500" i="1" dirty="0">
                <a:latin typeface="Segoe UI Semilight" panose="020B0402040204020203" pitchFamily="34" charset="0"/>
                <a:cs typeface="Segoe UI Semilight" panose="020B0402040204020203" pitchFamily="34" charset="0"/>
              </a:rPr>
              <a:t>”</a:t>
            </a:r>
          </a:p>
          <a:p>
            <a:pPr marL="457200" indent="-457200">
              <a:buFontTx/>
              <a:buChar char="-"/>
            </a:pPr>
            <a:r>
              <a:rPr lang="en-US" sz="2800" dirty="0" err="1">
                <a:solidFill>
                  <a:srgbClr val="FF0000"/>
                </a:solidFill>
                <a:latin typeface="Segoe UI Semilight" panose="020B0402040204020203" pitchFamily="34" charset="0"/>
                <a:cs typeface="Segoe UI Semilight" panose="020B0402040204020203" pitchFamily="34" charset="0"/>
              </a:rPr>
              <a:t>Hôm</a:t>
            </a:r>
            <a:r>
              <a:rPr lang="en-US" sz="2800" dirty="0">
                <a:solidFill>
                  <a:srgbClr val="FF0000"/>
                </a:solidFill>
                <a:latin typeface="Segoe UI Semilight" panose="020B0402040204020203" pitchFamily="34" charset="0"/>
                <a:cs typeface="Segoe UI Semilight" panose="020B0402040204020203" pitchFamily="34" charset="0"/>
              </a:rPr>
              <a:t> nay </a:t>
            </a:r>
            <a:r>
              <a:rPr lang="en-US" sz="2800" dirty="0" err="1">
                <a:solidFill>
                  <a:srgbClr val="FF0000"/>
                </a:solidFill>
                <a:latin typeface="Segoe UI Semilight" panose="020B0402040204020203" pitchFamily="34" charset="0"/>
                <a:cs typeface="Segoe UI Semilight" panose="020B0402040204020203" pitchFamily="34" charset="0"/>
              </a:rPr>
              <a:t>tôi</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sẽ</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làm</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gì</a:t>
            </a:r>
            <a:r>
              <a:rPr lang="en-US" sz="2800" dirty="0">
                <a:solidFill>
                  <a:srgbClr val="FF0000"/>
                </a:solidFill>
                <a:latin typeface="Segoe UI Semilight" panose="020B0402040204020203" pitchFamily="34" charset="0"/>
                <a:cs typeface="Segoe UI Semilight" panose="020B0402040204020203" pitchFamily="34" charset="0"/>
              </a:rPr>
              <a:t>?</a:t>
            </a:r>
            <a:r>
              <a:rPr lang="en-US" sz="2800" dirty="0">
                <a:latin typeface="Segoe UI Semilight" panose="020B0402040204020203" pitchFamily="34" charset="0"/>
                <a:cs typeface="Segoe UI Semilight" panose="020B0402040204020203" pitchFamily="34" charset="0"/>
              </a:rPr>
              <a:t> – </a:t>
            </a:r>
            <a:r>
              <a:rPr lang="en-US" sz="2500" i="1" dirty="0">
                <a:latin typeface="Segoe UI Semilight" panose="020B0402040204020203" pitchFamily="34" charset="0"/>
                <a:cs typeface="Segoe UI Semilight" panose="020B0402040204020203" pitchFamily="34" charset="0"/>
              </a:rPr>
              <a:t>“</a:t>
            </a:r>
            <a:r>
              <a:rPr lang="en-US" sz="2500" i="1" dirty="0" err="1">
                <a:latin typeface="Segoe UI Semilight" panose="020B0402040204020203" pitchFamily="34" charset="0"/>
                <a:cs typeface="Segoe UI Semilight" panose="020B0402040204020203" pitchFamily="34" charset="0"/>
              </a:rPr>
              <a:t>Tôi</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sẽ</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cài</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đặt</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tiếp</a:t>
            </a:r>
            <a:r>
              <a:rPr lang="en-US" sz="2500" i="1" dirty="0">
                <a:latin typeface="Segoe UI Semilight" panose="020B0402040204020203" pitchFamily="34" charset="0"/>
                <a:cs typeface="Segoe UI Semilight" panose="020B0402040204020203" pitchFamily="34" charset="0"/>
              </a:rPr>
              <a:t>”</a:t>
            </a:r>
          </a:p>
          <a:p>
            <a:pPr marL="457200" indent="-457200">
              <a:buFontTx/>
              <a:buChar char="-"/>
            </a:pPr>
            <a:r>
              <a:rPr lang="en-US" sz="2800" dirty="0" err="1">
                <a:solidFill>
                  <a:srgbClr val="FF0000"/>
                </a:solidFill>
                <a:latin typeface="Segoe UI Semilight" panose="020B0402040204020203" pitchFamily="34" charset="0"/>
                <a:cs typeface="Segoe UI Semilight" panose="020B0402040204020203" pitchFamily="34" charset="0"/>
              </a:rPr>
              <a:t>Tôi</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gặp</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khó</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khăn</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gì</a:t>
            </a:r>
            <a:r>
              <a:rPr lang="en-US" sz="2800" dirty="0">
                <a:solidFill>
                  <a:srgbClr val="FF0000"/>
                </a:solidFill>
                <a:latin typeface="Segoe UI Semilight" panose="020B0402040204020203" pitchFamily="34" charset="0"/>
                <a:cs typeface="Segoe UI Semilight" panose="020B0402040204020203" pitchFamily="34" charset="0"/>
              </a:rPr>
              <a:t>?</a:t>
            </a:r>
            <a:r>
              <a:rPr lang="en-US" sz="2800" dirty="0">
                <a:latin typeface="Segoe UI Semilight" panose="020B0402040204020203" pitchFamily="34" charset="0"/>
                <a:cs typeface="Segoe UI Semilight" panose="020B0402040204020203" pitchFamily="34" charset="0"/>
              </a:rPr>
              <a:t> – </a:t>
            </a:r>
            <a:r>
              <a:rPr lang="en-US" sz="2500" i="1" dirty="0">
                <a:latin typeface="Segoe UI Semilight" panose="020B0402040204020203" pitchFamily="34" charset="0"/>
                <a:cs typeface="Segoe UI Semilight" panose="020B0402040204020203" pitchFamily="34" charset="0"/>
              </a:rPr>
              <a:t>“</a:t>
            </a:r>
            <a:r>
              <a:rPr lang="en-US" sz="2500" i="1" dirty="0" err="1">
                <a:latin typeface="Segoe UI Semilight" panose="020B0402040204020203" pitchFamily="34" charset="0"/>
                <a:cs typeface="Segoe UI Semilight" panose="020B0402040204020203" pitchFamily="34" charset="0"/>
              </a:rPr>
              <a:t>Tôi</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ch</a:t>
            </a:r>
            <a:r>
              <a:rPr lang="vi-VN" sz="2500" i="1" dirty="0">
                <a:latin typeface="Segoe UI Semilight" panose="020B0402040204020203" pitchFamily="34" charset="0"/>
                <a:cs typeface="Segoe UI Semilight" panose="020B0402040204020203" pitchFamily="34" charset="0"/>
              </a:rPr>
              <a:t>ư</a:t>
            </a:r>
            <a:r>
              <a:rPr lang="en-US" sz="2500" i="1" dirty="0">
                <a:latin typeface="Segoe UI Semilight" panose="020B0402040204020203" pitchFamily="34" charset="0"/>
                <a:cs typeface="Segoe UI Semilight" panose="020B0402040204020203" pitchFamily="34" charset="0"/>
              </a:rPr>
              <a:t>a </a:t>
            </a:r>
            <a:r>
              <a:rPr lang="en-US" sz="2500" i="1" dirty="0" err="1">
                <a:latin typeface="Segoe UI Semilight" panose="020B0402040204020203" pitchFamily="34" charset="0"/>
                <a:cs typeface="Segoe UI Semilight" panose="020B0402040204020203" pitchFamily="34" charset="0"/>
              </a:rPr>
              <a:t>biết</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cấu</a:t>
            </a:r>
            <a:r>
              <a:rPr lang="en-US" sz="2500" i="1" dirty="0">
                <a:latin typeface="Segoe UI Semilight" panose="020B0402040204020203" pitchFamily="34" charset="0"/>
                <a:cs typeface="Segoe UI Semilight" panose="020B0402040204020203" pitchFamily="34" charset="0"/>
              </a:rPr>
              <a:t> </a:t>
            </a:r>
            <a:r>
              <a:rPr lang="en-US" sz="2500" i="1" dirty="0" err="1">
                <a:latin typeface="Segoe UI Semilight" panose="020B0402040204020203" pitchFamily="34" charset="0"/>
                <a:cs typeface="Segoe UI Semilight" panose="020B0402040204020203" pitchFamily="34" charset="0"/>
              </a:rPr>
              <a:t>hình</a:t>
            </a:r>
            <a:r>
              <a:rPr lang="en-US" sz="2500" i="1" dirty="0">
                <a:latin typeface="Segoe UI Semilight" panose="020B0402040204020203" pitchFamily="34" charset="0"/>
                <a:cs typeface="Segoe UI Semilight" panose="020B0402040204020203" pitchFamily="34" charset="0"/>
              </a:rPr>
              <a:t> DNS”</a:t>
            </a:r>
          </a:p>
          <a:p>
            <a:r>
              <a:rPr lang="en-US" sz="2800" dirty="0">
                <a:latin typeface="Segoe UI Semilight" panose="020B0402040204020203" pitchFamily="34" charset="0"/>
                <a:cs typeface="Segoe UI Semilight" panose="020B0402040204020203" pitchFamily="34" charset="0"/>
              </a:rPr>
              <a:t>  </a:t>
            </a:r>
          </a:p>
          <a:p>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4995510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953551"/>
            <a:ext cx="10515600" cy="504945"/>
          </a:xfrm>
        </p:spPr>
        <p:txBody>
          <a:bodyPr>
            <a:normAutofit fontScale="92500" lnSpcReduction="10000"/>
          </a:bodyPr>
          <a:lstStyle/>
          <a:p>
            <a:pPr marL="0" indent="0">
              <a:buNone/>
            </a:pPr>
            <a:r>
              <a:rPr lang="en-US" sz="3600" b="1" dirty="0">
                <a:latin typeface="Segoe UI Semilight" panose="020B0402040204020203" pitchFamily="34" charset="0"/>
                <a:cs typeface="Segoe UI Semilight" panose="020B0402040204020203" pitchFamily="34" charset="0"/>
              </a:rPr>
              <a:t>SPRINT</a:t>
            </a:r>
            <a:endParaRPr lang="en-US" dirty="0">
              <a:latin typeface="Segoe UI Semilight" panose="020B0402040204020203" pitchFamily="34" charset="0"/>
              <a:cs typeface="Segoe UI Semilight" panose="020B0402040204020203" pitchFamily="34" charset="0"/>
            </a:endParaRPr>
          </a:p>
        </p:txBody>
      </p:sp>
      <p:sp>
        <p:nvSpPr>
          <p:cNvPr id="2" name="TextBox 1"/>
          <p:cNvSpPr txBox="1"/>
          <p:nvPr/>
        </p:nvSpPr>
        <p:spPr>
          <a:xfrm>
            <a:off x="838200" y="1458496"/>
            <a:ext cx="10515600" cy="3970318"/>
          </a:xfrm>
          <a:prstGeom prst="rect">
            <a:avLst/>
          </a:prstGeom>
          <a:noFill/>
        </p:spPr>
        <p:txBody>
          <a:bodyPr wrap="square" rtlCol="0">
            <a:spAutoFit/>
          </a:bodyPr>
          <a:lstStyle/>
          <a:p>
            <a:endParaRPr lang="en-US" sz="28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khó</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khăn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vừa</a:t>
            </a:r>
            <a:r>
              <a:rPr lang="en-US" sz="2800" dirty="0">
                <a:latin typeface="Segoe UI Semilight" panose="020B0402040204020203" pitchFamily="34" charset="0"/>
                <a:cs typeface="Segoe UI Semilight" panose="020B0402040204020203" pitchFamily="34" charset="0"/>
              </a:rPr>
              <a:t> đ</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ợc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trao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đổi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sẽ</a:t>
            </a:r>
            <a:r>
              <a:rPr lang="en-US" sz="2800" dirty="0">
                <a:latin typeface="Segoe UI Semilight" panose="020B0402040204020203" pitchFamily="34" charset="0"/>
                <a:cs typeface="Segoe UI Semilight" panose="020B0402040204020203" pitchFamily="34" charset="0"/>
              </a:rPr>
              <a:t> đ</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ợc</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ScM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tìm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giúp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bạn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khắc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phục</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Trong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giai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đoạn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này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ScM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giúp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đảm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bảo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cho</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hoạt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động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đúng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theo</a:t>
            </a:r>
            <a:r>
              <a:rPr lang="en-US" sz="2800" dirty="0">
                <a:latin typeface="Segoe UI Semilight" panose="020B0402040204020203" pitchFamily="34" charset="0"/>
                <a:cs typeface="Segoe UI Semilight" panose="020B0402040204020203" pitchFamily="34" charset="0"/>
              </a:rPr>
              <a:t> Scrum (VD </a:t>
            </a:r>
            <a:r>
              <a:rPr lang="en-US" sz="2800" dirty="0" err="1">
                <a:latin typeface="Segoe UI Semilight" panose="020B0402040204020203" pitchFamily="34" charset="0"/>
                <a:cs typeface="Segoe UI Semilight" panose="020B0402040204020203" pitchFamily="34" charset="0"/>
              </a:rPr>
              <a:t>nhắc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nhở</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tiến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hành</a:t>
            </a:r>
            <a:r>
              <a:rPr lang="en-US" sz="2800" dirty="0">
                <a:latin typeface="Segoe UI Semilight" panose="020B0402040204020203" pitchFamily="34" charset="0"/>
                <a:cs typeface="Segoe UI Semilight" panose="020B0402040204020203" pitchFamily="34" charset="0"/>
              </a:rPr>
              <a:t> Daily Meeting).</a:t>
            </a:r>
          </a:p>
          <a:p>
            <a:endParaRPr lang="en-US" sz="28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ScM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giúp</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tránh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trở</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ngại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từ</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bên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ngoài</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8987028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953551"/>
            <a:ext cx="10515600" cy="504945"/>
          </a:xfrm>
        </p:spPr>
        <p:txBody>
          <a:bodyPr>
            <a:normAutofit fontScale="92500" lnSpcReduction="10000"/>
          </a:bodyPr>
          <a:lstStyle/>
          <a:p>
            <a:pPr marL="0" indent="0">
              <a:buNone/>
            </a:pPr>
            <a:r>
              <a:rPr lang="en-US" sz="3600" b="1" dirty="0">
                <a:latin typeface="Segoe UI Semilight" panose="020B0402040204020203" pitchFamily="34" charset="0"/>
                <a:cs typeface="Segoe UI Semilight" panose="020B0402040204020203" pitchFamily="34" charset="0"/>
              </a:rPr>
              <a:t>SPRINT</a:t>
            </a:r>
            <a:endParaRPr lang="en-US" dirty="0">
              <a:latin typeface="Segoe UI Semilight" panose="020B0402040204020203" pitchFamily="34" charset="0"/>
              <a:cs typeface="Segoe UI Semilight" panose="020B0402040204020203" pitchFamily="34" charset="0"/>
            </a:endParaRPr>
          </a:p>
        </p:txBody>
      </p:sp>
      <p:sp>
        <p:nvSpPr>
          <p:cNvPr id="2" name="TextBox 1"/>
          <p:cNvSpPr txBox="1"/>
          <p:nvPr/>
        </p:nvSpPr>
        <p:spPr>
          <a:xfrm>
            <a:off x="838200" y="1458496"/>
            <a:ext cx="10515600" cy="5262979"/>
          </a:xfrm>
          <a:prstGeom prst="rect">
            <a:avLst/>
          </a:prstGeom>
          <a:noFill/>
        </p:spPr>
        <p:txBody>
          <a:bodyPr wrap="square" rtlCol="0">
            <a:spAutoFit/>
          </a:bodyPr>
          <a:lstStyle/>
          <a:p>
            <a:endParaRPr lang="en-US" sz="2800" dirty="0">
              <a:solidFill>
                <a:srgbClr val="FF0000"/>
              </a:solidFill>
              <a:latin typeface="Segoe UI Semilight" panose="020B0402040204020203" pitchFamily="34" charset="0"/>
              <a:cs typeface="Segoe UI Semilight" panose="020B0402040204020203" pitchFamily="34" charset="0"/>
            </a:endParaRPr>
          </a:p>
          <a:p>
            <a:r>
              <a:rPr lang="en-US" sz="2800" dirty="0">
                <a:solidFill>
                  <a:srgbClr val="FF0000"/>
                </a:solidFill>
                <a:latin typeface="Segoe UI Semilight" panose="020B0402040204020203" pitchFamily="34" charset="0"/>
                <a:cs typeface="Segoe UI Semilight" panose="020B0402040204020203" pitchFamily="34" charset="0"/>
              </a:rPr>
              <a:t>PO </a:t>
            </a:r>
            <a:r>
              <a:rPr lang="en-US" sz="2800" dirty="0" err="1">
                <a:solidFill>
                  <a:srgbClr val="FF0000"/>
                </a:solidFill>
                <a:latin typeface="Segoe UI Semilight" panose="020B0402040204020203" pitchFamily="34" charset="0"/>
                <a:cs typeface="Segoe UI Semilight" panose="020B0402040204020203" pitchFamily="34" charset="0"/>
              </a:rPr>
              <a:t>yêu</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cầu</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một</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chức</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năng</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mới</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làm</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thay</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đổi</a:t>
            </a:r>
            <a:r>
              <a:rPr lang="en-US" sz="2800" dirty="0">
                <a:solidFill>
                  <a:srgbClr val="FF0000"/>
                </a:solidFill>
                <a:latin typeface="Segoe UI Semilight" panose="020B0402040204020203" pitchFamily="34" charset="0"/>
                <a:cs typeface="Segoe UI Semilight" panose="020B0402040204020203" pitchFamily="34" charset="0"/>
              </a:rPr>
              <a:t> Product Backlog (</a:t>
            </a:r>
            <a:r>
              <a:rPr lang="en-US" sz="2800" b="1" dirty="0">
                <a:solidFill>
                  <a:srgbClr val="FF0000"/>
                </a:solidFill>
                <a:latin typeface="Segoe UI Semilight" panose="020B0402040204020203" pitchFamily="34" charset="0"/>
                <a:cs typeface="Segoe UI Semilight" panose="020B0402040204020203" pitchFamily="34" charset="0"/>
              </a:rPr>
              <a:t>Product Backlog Refinement</a:t>
            </a:r>
            <a:r>
              <a:rPr lang="en-US" sz="2800" dirty="0">
                <a:solidFill>
                  <a:srgbClr val="FF0000"/>
                </a:solidFill>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a:p>
            <a:pPr marL="457200" indent="-457200">
              <a:buFontTx/>
              <a:buChar char="-"/>
            </a:pPr>
            <a:r>
              <a:rPr lang="en-US" sz="2800" dirty="0" err="1">
                <a:latin typeface="Segoe UI Semilight" panose="020B0402040204020203" pitchFamily="34" charset="0"/>
                <a:cs typeface="Segoe UI Semilight" panose="020B0402040204020203" pitchFamily="34" charset="0"/>
              </a:rPr>
              <a:t>Nếu</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thấy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yêu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cầu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này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hợp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lý</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a:t>
            </a:r>
            <a:r>
              <a:rPr lang="vi-VN" sz="2800" dirty="0">
                <a:latin typeface="Segoe UI Semilight" panose="020B0402040204020203" pitchFamily="34" charset="0"/>
                <a:cs typeface="Segoe UI Semilight" panose="020B0402040204020203" pitchFamily="34" charset="0"/>
              </a:rPr>
              <a:t>ư</a:t>
            </a:r>
            <a:r>
              <a:rPr lang="en-US" sz="2800" dirty="0">
                <a:latin typeface="Segoe UI Semilight" panose="020B0402040204020203" pitchFamily="34" charset="0"/>
                <a:cs typeface="Segoe UI Semilight" panose="020B0402040204020203" pitchFamily="34" charset="0"/>
              </a:rPr>
              <a:t>ng </a:t>
            </a:r>
            <a:r>
              <a:rPr lang="en-US" sz="2800" dirty="0" err="1">
                <a:latin typeface="Segoe UI Semilight" panose="020B0402040204020203" pitchFamily="34" charset="0"/>
                <a:cs typeface="Segoe UI Semilight" panose="020B0402040204020203" pitchFamily="34" charset="0"/>
              </a:rPr>
              <a:t>không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thể</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hoàn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thành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thêm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yêu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cầu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này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trong</a:t>
            </a:r>
            <a:r>
              <a:rPr lang="en-US" sz="2800" dirty="0">
                <a:latin typeface="Segoe UI Semilight" panose="020B0402040204020203" pitchFamily="34" charset="0"/>
                <a:cs typeface="Segoe UI Semilight" panose="020B0402040204020203" pitchFamily="34" charset="0"/>
              </a:rPr>
              <a:t> Sprint. </a:t>
            </a:r>
            <a:r>
              <a:rPr lang="en-US" sz="2800" dirty="0" err="1">
                <a:latin typeface="Segoe UI Semilight" panose="020B0402040204020203" pitchFamily="34" charset="0"/>
                <a:cs typeface="Segoe UI Semilight" panose="020B0402040204020203" pitchFamily="34" charset="0"/>
              </a:rPr>
              <a:t>Yêu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cầu</a:t>
            </a:r>
            <a:r>
              <a:rPr lang="en-US" sz="2800" dirty="0">
                <a:latin typeface="Segoe UI Semilight" panose="020B0402040204020203" pitchFamily="34" charset="0"/>
                <a:cs typeface="Segoe UI Semilight" panose="020B0402040204020203" pitchFamily="34" charset="0"/>
              </a:rPr>
              <a:t> PO </a:t>
            </a:r>
            <a:r>
              <a:rPr lang="en-US" sz="2800" dirty="0" err="1">
                <a:latin typeface="Segoe UI Semilight" panose="020B0402040204020203" pitchFamily="34" charset="0"/>
                <a:cs typeface="Segoe UI Semilight" panose="020B0402040204020203" pitchFamily="34" charset="0"/>
              </a:rPr>
              <a:t>để</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lại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cho</a:t>
            </a:r>
            <a:r>
              <a:rPr lang="en-US" sz="2800" dirty="0">
                <a:latin typeface="Segoe UI Semilight" panose="020B0402040204020203" pitchFamily="34" charset="0"/>
                <a:cs typeface="Segoe UI Semilight" panose="020B0402040204020203" pitchFamily="34" charset="0"/>
              </a:rPr>
              <a:t> Sprint </a:t>
            </a:r>
            <a:r>
              <a:rPr lang="en-US" sz="2800" dirty="0" err="1">
                <a:latin typeface="Segoe UI Semilight" panose="020B0402040204020203" pitchFamily="34" charset="0"/>
                <a:cs typeface="Segoe UI Semilight" panose="020B0402040204020203" pitchFamily="34" charset="0"/>
              </a:rPr>
              <a:t>sau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hoặc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bỏ</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bớt</a:t>
            </a:r>
            <a:r>
              <a:rPr lang="en-US" sz="2800" dirty="0">
                <a:latin typeface="Segoe UI Semilight" panose="020B0402040204020203" pitchFamily="34" charset="0"/>
                <a:cs typeface="Segoe UI Semilight" panose="020B0402040204020203" pitchFamily="34" charset="0"/>
              </a:rPr>
              <a:t> User Story </a:t>
            </a:r>
            <a:r>
              <a:rPr lang="en-US" sz="2800" dirty="0" err="1">
                <a:latin typeface="Segoe UI Semilight" panose="020B0402040204020203" pitchFamily="34" charset="0"/>
                <a:cs typeface="Segoe UI Semilight" panose="020B0402040204020203" pitchFamily="34" charset="0"/>
              </a:rPr>
              <a:t>đã</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chọn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từ</a:t>
            </a:r>
            <a:r>
              <a:rPr lang="en-US" sz="2800" dirty="0">
                <a:latin typeface="Segoe UI Semilight" panose="020B0402040204020203" pitchFamily="34" charset="0"/>
                <a:cs typeface="Segoe UI Semilight" panose="020B0402040204020203" pitchFamily="34" charset="0"/>
              </a:rPr>
              <a:t> Planning 1 </a:t>
            </a:r>
            <a:r>
              <a:rPr lang="en-US" sz="2800" dirty="0" err="1">
                <a:latin typeface="Segoe UI Semilight" panose="020B0402040204020203" pitchFamily="34" charset="0"/>
                <a:cs typeface="Segoe UI Semilight" panose="020B0402040204020203" pitchFamily="34" charset="0"/>
              </a:rPr>
              <a:t>để</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tiến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hành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giải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quyết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yêu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cầu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mới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của</a:t>
            </a:r>
            <a:r>
              <a:rPr lang="en-US" sz="2800" dirty="0">
                <a:latin typeface="Segoe UI Semilight" panose="020B0402040204020203" pitchFamily="34" charset="0"/>
                <a:cs typeface="Segoe UI Semilight" panose="020B0402040204020203" pitchFamily="34" charset="0"/>
              </a:rPr>
              <a:t> PO.</a:t>
            </a:r>
          </a:p>
          <a:p>
            <a:pPr marL="457200" indent="-457200">
              <a:buFontTx/>
              <a:buChar char="-"/>
            </a:pPr>
            <a:r>
              <a:rPr lang="en-US" sz="2800" dirty="0" err="1">
                <a:latin typeface="Segoe UI Semilight" panose="020B0402040204020203" pitchFamily="34" charset="0"/>
                <a:cs typeface="Segoe UI Semilight" panose="020B0402040204020203" pitchFamily="34" charset="0"/>
              </a:rPr>
              <a:t>Nếu</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thấy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yêu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cầu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này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không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hợp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lý</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Trao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đổi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giải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thích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với</a:t>
            </a:r>
            <a:r>
              <a:rPr lang="en-US" sz="2800" dirty="0">
                <a:latin typeface="Segoe UI Semilight" panose="020B0402040204020203" pitchFamily="34" charset="0"/>
                <a:cs typeface="Segoe UI Semilight" panose="020B0402040204020203" pitchFamily="34" charset="0"/>
              </a:rPr>
              <a:t> PO </a:t>
            </a:r>
            <a:r>
              <a:rPr lang="en-US" sz="2800" dirty="0" err="1">
                <a:latin typeface="Segoe UI Semilight" panose="020B0402040204020203" pitchFamily="34" charset="0"/>
                <a:cs typeface="Segoe UI Semilight" panose="020B0402040204020203" pitchFamily="34" charset="0"/>
              </a:rPr>
              <a:t>loại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bỏ</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yêu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cầu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này</a:t>
            </a:r>
            <a:r>
              <a:rPr lang="en-US" sz="2800" dirty="0">
                <a:latin typeface="Segoe UI Semilight" panose="020B0402040204020203" pitchFamily="34" charset="0"/>
                <a:cs typeface="Segoe UI Semilight" panose="020B0402040204020203" pitchFamily="34" charset="0"/>
              </a:rPr>
              <a:t>. </a:t>
            </a:r>
          </a:p>
          <a:p>
            <a:pPr marL="457200" indent="-457200">
              <a:buFontTx/>
              <a:buChar char="-"/>
            </a:pPr>
            <a:endParaRPr lang="en-US" sz="2800" dirty="0">
              <a:latin typeface="Segoe UI Semilight" panose="020B0402040204020203" pitchFamily="34" charset="0"/>
              <a:cs typeface="Segoe UI Semilight" panose="020B0402040204020203" pitchFamily="34" charset="0"/>
            </a:endParaRPr>
          </a:p>
          <a:p>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7500398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43420"/>
            <a:ext cx="10515600" cy="734805"/>
          </a:xfrm>
        </p:spPr>
        <p:txBody>
          <a:bodyPr>
            <a:normAutofit/>
          </a:bodyPr>
          <a:lstStyle/>
          <a:p>
            <a:r>
              <a:rPr lang="en-US" sz="3600" b="1" dirty="0">
                <a:latin typeface="Segoe UI Semilight" panose="020B0402040204020203" pitchFamily="34" charset="0"/>
                <a:cs typeface="Segoe UI Semilight" panose="020B0402040204020203" pitchFamily="34" charset="0"/>
              </a:rPr>
              <a:t>MỤC LỤC</a:t>
            </a:r>
          </a:p>
        </p:txBody>
      </p:sp>
      <p:sp>
        <p:nvSpPr>
          <p:cNvPr id="3" name="Content Placeholder 2"/>
          <p:cNvSpPr>
            <a:spLocks noGrp="1"/>
          </p:cNvSpPr>
          <p:nvPr>
            <p:ph idx="1"/>
          </p:nvPr>
        </p:nvSpPr>
        <p:spPr>
          <a:xfrm>
            <a:off x="838200" y="1825625"/>
            <a:ext cx="4780722" cy="4395788"/>
          </a:xfrm>
          <a:solidFill>
            <a:schemeClr val="bg1"/>
          </a:solidFill>
        </p:spPr>
        <p:txBody>
          <a:bodyPr>
            <a:normAutofit/>
          </a:bodyPr>
          <a:lstStyle/>
          <a:p>
            <a:pPr marL="0" indent="0">
              <a:buNone/>
            </a:pPr>
            <a:r>
              <a:rPr lang="en-US" sz="3600" dirty="0">
                <a:latin typeface="Segoe UI Semilight" panose="020B0402040204020203" pitchFamily="34" charset="0"/>
                <a:cs typeface="Segoe UI Semilight" panose="020B0402040204020203" pitchFamily="34" charset="0"/>
              </a:rPr>
              <a:t>1. Agile </a:t>
            </a:r>
            <a:r>
              <a:rPr lang="en-US" sz="3600" dirty="0" err="1">
                <a:latin typeface="Segoe UI Semilight" panose="020B0402040204020203" pitchFamily="34" charset="0"/>
                <a:cs typeface="Segoe UI Semilight" panose="020B0402040204020203" pitchFamily="34" charset="0"/>
              </a:rPr>
              <a:t>là</a:t>
            </a:r>
            <a:r>
              <a:rPr lang="en-US" sz="3600" dirty="0">
                <a:latin typeface="Segoe UI Semilight" panose="020B0402040204020203" pitchFamily="34" charset="0"/>
                <a:cs typeface="Segoe UI Semilight" panose="020B0402040204020203" pitchFamily="34" charset="0"/>
              </a:rPr>
              <a:t> </a:t>
            </a:r>
            <a:r>
              <a:rPr lang="en-US" sz="3600" dirty="0" err="1">
                <a:latin typeface="Segoe UI Semilight" panose="020B0402040204020203" pitchFamily="34" charset="0"/>
                <a:cs typeface="Segoe UI Semilight" panose="020B0402040204020203" pitchFamily="34" charset="0"/>
              </a:rPr>
              <a:t>gì</a:t>
            </a:r>
            <a:r>
              <a:rPr lang="en-US" sz="3600" dirty="0">
                <a:latin typeface="Segoe UI Semilight" panose="020B0402040204020203" pitchFamily="34" charset="0"/>
                <a:cs typeface="Segoe UI Semilight" panose="020B0402040204020203" pitchFamily="34" charset="0"/>
              </a:rPr>
              <a:t>?</a:t>
            </a:r>
          </a:p>
          <a:p>
            <a:pPr marL="457200" lvl="1" indent="0">
              <a:buNone/>
            </a:pP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Tuyên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ngôn</a:t>
            </a:r>
            <a:r>
              <a:rPr lang="en-US" sz="2800" dirty="0">
                <a:latin typeface="Segoe UI Semilight" panose="020B0402040204020203" pitchFamily="34" charset="0"/>
                <a:cs typeface="Segoe UI Semilight" panose="020B0402040204020203" pitchFamily="34" charset="0"/>
              </a:rPr>
              <a:t> Agile</a:t>
            </a:r>
          </a:p>
          <a:p>
            <a:pPr marL="457200" lvl="1" indent="0">
              <a:buNone/>
            </a:pPr>
            <a:r>
              <a:rPr lang="en-US" sz="2800" dirty="0">
                <a:latin typeface="Segoe UI Semilight" panose="020B0402040204020203" pitchFamily="34" charset="0"/>
                <a:cs typeface="Segoe UI Semilight" panose="020B0402040204020203" pitchFamily="34" charset="0"/>
              </a:rPr>
              <a:t>- 12 </a:t>
            </a:r>
            <a:r>
              <a:rPr lang="en-US" sz="2800" dirty="0" err="1">
                <a:latin typeface="Segoe UI Semilight" panose="020B0402040204020203" pitchFamily="34" charset="0"/>
                <a:cs typeface="Segoe UI Semilight" panose="020B0402040204020203" pitchFamily="34" charset="0"/>
              </a:rPr>
              <a:t>nguyên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tắc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của</a:t>
            </a:r>
            <a:r>
              <a:rPr lang="en-US" sz="2800" dirty="0">
                <a:latin typeface="Segoe UI Semilight" panose="020B0402040204020203" pitchFamily="34" charset="0"/>
                <a:cs typeface="Segoe UI Semilight" panose="020B0402040204020203" pitchFamily="34" charset="0"/>
              </a:rPr>
              <a:t> Agile</a:t>
            </a:r>
          </a:p>
          <a:p>
            <a:pPr marL="457200" lvl="1" indent="0">
              <a:buNone/>
            </a:pPr>
            <a:endParaRPr lang="en-US" sz="2800" dirty="0">
              <a:latin typeface="Segoe UI Semilight" panose="020B0402040204020203" pitchFamily="34" charset="0"/>
              <a:cs typeface="Segoe UI Semilight" panose="020B0402040204020203" pitchFamily="34" charset="0"/>
            </a:endParaRPr>
          </a:p>
          <a:p>
            <a:pPr marL="0" indent="0">
              <a:buNone/>
            </a:pPr>
            <a:r>
              <a:rPr lang="en-US" sz="3600" dirty="0">
                <a:latin typeface="Segoe UI Semilight" panose="020B0402040204020203" pitchFamily="34" charset="0"/>
                <a:cs typeface="Segoe UI Semilight" panose="020B0402040204020203" pitchFamily="34" charset="0"/>
              </a:rPr>
              <a:t>2. Scrum </a:t>
            </a:r>
            <a:r>
              <a:rPr lang="en-US" sz="3600" dirty="0" err="1">
                <a:latin typeface="Segoe UI Semilight" panose="020B0402040204020203" pitchFamily="34" charset="0"/>
                <a:cs typeface="Segoe UI Semilight" panose="020B0402040204020203" pitchFamily="34" charset="0"/>
              </a:rPr>
              <a:t>là</a:t>
            </a:r>
            <a:r>
              <a:rPr lang="en-US" sz="3600" dirty="0">
                <a:latin typeface="Segoe UI Semilight" panose="020B0402040204020203" pitchFamily="34" charset="0"/>
                <a:cs typeface="Segoe UI Semilight" panose="020B0402040204020203" pitchFamily="34" charset="0"/>
              </a:rPr>
              <a:t> </a:t>
            </a:r>
            <a:r>
              <a:rPr lang="en-US" sz="3600" dirty="0" err="1">
                <a:latin typeface="Segoe UI Semilight" panose="020B0402040204020203" pitchFamily="34" charset="0"/>
                <a:cs typeface="Segoe UI Semilight" panose="020B0402040204020203" pitchFamily="34" charset="0"/>
              </a:rPr>
              <a:t>gì</a:t>
            </a:r>
            <a:r>
              <a:rPr lang="en-US" sz="3600" dirty="0">
                <a:latin typeface="Segoe UI Semilight" panose="020B0402040204020203" pitchFamily="34" charset="0"/>
                <a:cs typeface="Segoe UI Semilight" panose="020B0402040204020203" pitchFamily="34" charset="0"/>
              </a:rPr>
              <a:t>?</a:t>
            </a:r>
          </a:p>
          <a:p>
            <a:pPr marL="457200" lvl="1" indent="0">
              <a:buNone/>
            </a:pP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vai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trò</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trong</a:t>
            </a:r>
            <a:r>
              <a:rPr lang="en-US" sz="2800" dirty="0">
                <a:latin typeface="Segoe UI Semilight" panose="020B0402040204020203" pitchFamily="34" charset="0"/>
                <a:cs typeface="Segoe UI Semilight" panose="020B0402040204020203" pitchFamily="34" charset="0"/>
              </a:rPr>
              <a:t> Scrum</a:t>
            </a:r>
          </a:p>
          <a:p>
            <a:pPr marL="457200" lvl="1" indent="0">
              <a:buNone/>
            </a:pP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Giải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thích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quy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trình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bằng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ví</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dụ</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cụ</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thể</a:t>
            </a:r>
            <a:endParaRPr lang="en-US" sz="2800" dirty="0">
              <a:latin typeface="Segoe UI Semilight" panose="020B0402040204020203" pitchFamily="34" charset="0"/>
              <a:cs typeface="Segoe UI Semilight" panose="020B0402040204020203" pitchFamily="34" charset="0"/>
            </a:endParaRPr>
          </a:p>
        </p:txBody>
      </p:sp>
      <p:sp>
        <p:nvSpPr>
          <p:cNvPr id="4" name="Date Placeholder 3"/>
          <p:cNvSpPr>
            <a:spLocks noGrp="1"/>
          </p:cNvSpPr>
          <p:nvPr>
            <p:ph type="dt" sz="half" idx="10"/>
          </p:nvPr>
        </p:nvSpPr>
        <p:spPr/>
        <p:txBody>
          <a:bodyPr/>
          <a:lstStyle/>
          <a:p>
            <a:fld id="{7E712989-950E-47C0-9AA9-ED0FACFB90C1}" type="datetime1">
              <a:rPr lang="vi-VN" smtClean="0"/>
              <a:t>29/05/2018</a:t>
            </a:fld>
            <a:endParaRPr lang="en-US" dirty="0"/>
          </a:p>
        </p:txBody>
      </p:sp>
      <p:sp>
        <p:nvSpPr>
          <p:cNvPr id="5" name="Footer Placeholder 4"/>
          <p:cNvSpPr>
            <a:spLocks noGrp="1"/>
          </p:cNvSpPr>
          <p:nvPr>
            <p:ph type="ftr" sz="quarter" idx="11"/>
          </p:nvPr>
        </p:nvSpPr>
        <p:spPr/>
        <p:txBody>
          <a:bodyPr/>
          <a:lstStyle/>
          <a:p>
            <a:r>
              <a:rPr lang="en-US" dirty="0"/>
              <a:t>Agile - Scrum</a:t>
            </a:r>
          </a:p>
        </p:txBody>
      </p:sp>
      <p:sp>
        <p:nvSpPr>
          <p:cNvPr id="8" name="Content Placeholder 2"/>
          <p:cNvSpPr txBox="1">
            <a:spLocks/>
          </p:cNvSpPr>
          <p:nvPr/>
        </p:nvSpPr>
        <p:spPr>
          <a:xfrm>
            <a:off x="6096000" y="1825625"/>
            <a:ext cx="5257800" cy="4395788"/>
          </a:xfrm>
          <a:prstGeom prst="rect">
            <a:avLst/>
          </a:prstGeom>
          <a:solidFill>
            <a:schemeClr val="bg1"/>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latin typeface="Segoe UI Semilight" panose="020B0402040204020203" pitchFamily="34" charset="0"/>
                <a:cs typeface="Segoe UI Semilight" panose="020B0402040204020203" pitchFamily="34" charset="0"/>
              </a:rPr>
              <a:t>3. Agile vs Waterfall?</a:t>
            </a:r>
          </a:p>
          <a:p>
            <a:pPr marL="457200" lvl="1" indent="0">
              <a:buFont typeface="Arial" panose="020B0604020202020204" pitchFamily="34" charset="0"/>
              <a:buNone/>
            </a:pPr>
            <a:endParaRPr lang="en-US" sz="2800" dirty="0">
              <a:latin typeface="Segoe UI Semilight" panose="020B0402040204020203" pitchFamily="34" charset="0"/>
              <a:cs typeface="Segoe UI Semilight" panose="020B0402040204020203" pitchFamily="34" charset="0"/>
            </a:endParaRPr>
          </a:p>
          <a:p>
            <a:pPr marL="457200" lvl="1" indent="0">
              <a:buFont typeface="Arial" panose="020B0604020202020204" pitchFamily="34" charset="0"/>
              <a:buNone/>
            </a:pPr>
            <a:endParaRPr lang="en-US" sz="2800" dirty="0">
              <a:latin typeface="Segoe UI Semilight" panose="020B0402040204020203" pitchFamily="34" charset="0"/>
              <a:cs typeface="Segoe UI Semilight" panose="020B0402040204020203" pitchFamily="34" charset="0"/>
            </a:endParaRPr>
          </a:p>
          <a:p>
            <a:pPr marL="457200" lvl="1" indent="0">
              <a:buFont typeface="Arial" panose="020B0604020202020204" pitchFamily="34" charset="0"/>
              <a:buNone/>
            </a:pPr>
            <a:endParaRPr lang="en-US" sz="2800" dirty="0">
              <a:latin typeface="Segoe UI Semilight" panose="020B0402040204020203" pitchFamily="34" charset="0"/>
              <a:cs typeface="Segoe UI Semilight" panose="020B0402040204020203" pitchFamily="34" charset="0"/>
            </a:endParaRPr>
          </a:p>
          <a:p>
            <a:pPr marL="0" indent="0">
              <a:buFont typeface="Arial" panose="020B0604020202020204" pitchFamily="34" charset="0"/>
              <a:buNone/>
            </a:pPr>
            <a:r>
              <a:rPr lang="en-US" sz="3600" dirty="0">
                <a:latin typeface="Segoe UI Semilight" panose="020B0402040204020203" pitchFamily="34" charset="0"/>
                <a:cs typeface="Segoe UI Semilight" panose="020B0402040204020203" pitchFamily="34" charset="0"/>
              </a:rPr>
              <a:t>4. </a:t>
            </a:r>
            <a:r>
              <a:rPr lang="en-US" sz="3600" dirty="0" err="1">
                <a:latin typeface="Segoe UI Semilight" panose="020B0402040204020203" pitchFamily="34" charset="0"/>
                <a:cs typeface="Segoe UI Semilight" panose="020B0402040204020203" pitchFamily="34" charset="0"/>
              </a:rPr>
              <a:t>Khi</a:t>
            </a:r>
            <a:r>
              <a:rPr lang="en-US" sz="3600" dirty="0">
                <a:latin typeface="Segoe UI Semilight" panose="020B0402040204020203" pitchFamily="34" charset="0"/>
                <a:cs typeface="Segoe UI Semilight" panose="020B0402040204020203" pitchFamily="34" charset="0"/>
              </a:rPr>
              <a:t> </a:t>
            </a:r>
            <a:r>
              <a:rPr lang="en-US" sz="3600" dirty="0" err="1">
                <a:latin typeface="Segoe UI Semilight" panose="020B0402040204020203" pitchFamily="34" charset="0"/>
                <a:cs typeface="Segoe UI Semilight" panose="020B0402040204020203" pitchFamily="34" charset="0"/>
              </a:rPr>
              <a:t>nào</a:t>
            </a:r>
            <a:r>
              <a:rPr lang="en-US" sz="3600" dirty="0">
                <a:latin typeface="Segoe UI Semilight" panose="020B0402040204020203" pitchFamily="34" charset="0"/>
                <a:cs typeface="Segoe UI Semilight" panose="020B0402040204020203" pitchFamily="34" charset="0"/>
              </a:rPr>
              <a:t> </a:t>
            </a:r>
            <a:r>
              <a:rPr lang="en-US" sz="3600" dirty="0" err="1">
                <a:latin typeface="Segoe UI Semilight" panose="020B0402040204020203" pitchFamily="34" charset="0"/>
                <a:cs typeface="Segoe UI Semilight" panose="020B0402040204020203" pitchFamily="34" charset="0"/>
              </a:rPr>
              <a:t>áp</a:t>
            </a:r>
            <a:r>
              <a:rPr lang="en-US" sz="3600" dirty="0">
                <a:latin typeface="Segoe UI Semilight" panose="020B0402040204020203" pitchFamily="34" charset="0"/>
                <a:cs typeface="Segoe UI Semilight" panose="020B0402040204020203" pitchFamily="34" charset="0"/>
              </a:rPr>
              <a:t> </a:t>
            </a:r>
            <a:r>
              <a:rPr lang="en-US" sz="3600" dirty="0" err="1">
                <a:latin typeface="Segoe UI Semilight" panose="020B0402040204020203" pitchFamily="34" charset="0"/>
                <a:cs typeface="Segoe UI Semilight" panose="020B0402040204020203" pitchFamily="34" charset="0"/>
              </a:rPr>
              <a:t>dụng</a:t>
            </a:r>
            <a:r>
              <a:rPr lang="en-US" sz="3600" dirty="0">
                <a:latin typeface="Segoe UI Semilight" panose="020B0402040204020203" pitchFamily="34" charset="0"/>
                <a:cs typeface="Segoe UI Semilight" panose="020B0402040204020203" pitchFamily="34" charset="0"/>
              </a:rPr>
              <a:t> Agile?</a:t>
            </a:r>
          </a:p>
          <a:p>
            <a:pPr marL="457200" lvl="1" indent="0">
              <a:buFont typeface="Arial" panose="020B0604020202020204" pitchFamily="34" charset="0"/>
              <a:buNone/>
            </a:pPr>
            <a:r>
              <a:rPr lang="en-US" sz="2800" dirty="0">
                <a:latin typeface="Segoe UI Semilight" panose="020B0402040204020203" pitchFamily="34" charset="0"/>
                <a:cs typeface="Segoe UI Semilight" panose="020B0402040204020203" pitchFamily="34" charset="0"/>
              </a:rPr>
              <a:t> </a:t>
            </a:r>
          </a:p>
          <a:p>
            <a:pPr marL="457200" lvl="1" indent="0">
              <a:buFont typeface="Arial" panose="020B0604020202020204" pitchFamily="34" charset="0"/>
              <a:buNone/>
            </a:pPr>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5827503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953551"/>
            <a:ext cx="10515600" cy="504945"/>
          </a:xfrm>
        </p:spPr>
        <p:txBody>
          <a:bodyPr>
            <a:normAutofit fontScale="92500" lnSpcReduction="10000"/>
          </a:bodyPr>
          <a:lstStyle/>
          <a:p>
            <a:pPr marL="0" indent="0">
              <a:buNone/>
            </a:pPr>
            <a:r>
              <a:rPr lang="en-US" sz="3600" b="1" dirty="0">
                <a:latin typeface="Segoe UI Semilight" panose="020B0402040204020203" pitchFamily="34" charset="0"/>
                <a:cs typeface="Segoe UI Semilight" panose="020B0402040204020203" pitchFamily="34" charset="0"/>
              </a:rPr>
              <a:t>SPRINT</a:t>
            </a:r>
            <a:endParaRPr lang="en-US" dirty="0">
              <a:latin typeface="Segoe UI Semilight" panose="020B0402040204020203" pitchFamily="34" charset="0"/>
              <a:cs typeface="Segoe UI Semilight" panose="020B0402040204020203" pitchFamily="34" charset="0"/>
            </a:endParaRPr>
          </a:p>
        </p:txBody>
      </p:sp>
      <p:sp>
        <p:nvSpPr>
          <p:cNvPr id="2" name="TextBox 1"/>
          <p:cNvSpPr txBox="1"/>
          <p:nvPr/>
        </p:nvSpPr>
        <p:spPr>
          <a:xfrm>
            <a:off x="838200" y="1458496"/>
            <a:ext cx="10515600" cy="4401205"/>
          </a:xfrm>
          <a:prstGeom prst="rect">
            <a:avLst/>
          </a:prstGeom>
          <a:noFill/>
        </p:spPr>
        <p:txBody>
          <a:bodyPr wrap="square" rtlCol="0">
            <a:spAutoFit/>
          </a:bodyPr>
          <a:lstStyle/>
          <a:p>
            <a:endParaRPr lang="en-US" sz="2800" dirty="0">
              <a:solidFill>
                <a:srgbClr val="FF0000"/>
              </a:solidFill>
              <a:latin typeface="Segoe UI Semilight" panose="020B0402040204020203" pitchFamily="34" charset="0"/>
              <a:cs typeface="Segoe UI Semilight" panose="020B0402040204020203" pitchFamily="34" charset="0"/>
            </a:endParaRPr>
          </a:p>
          <a:p>
            <a:r>
              <a:rPr lang="en-US" sz="2800" dirty="0" err="1">
                <a:solidFill>
                  <a:srgbClr val="FF0000"/>
                </a:solidFill>
                <a:latin typeface="Segoe UI Semilight" panose="020B0402040204020203" pitchFamily="34" charset="0"/>
                <a:cs typeface="Segoe UI Semilight" panose="020B0402040204020203" pitchFamily="34" charset="0"/>
              </a:rPr>
              <a:t>Gần</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hết</a:t>
            </a:r>
            <a:r>
              <a:rPr lang="en-US" sz="2800" dirty="0">
                <a:solidFill>
                  <a:srgbClr val="FF0000"/>
                </a:solidFill>
                <a:latin typeface="Segoe UI Semilight" panose="020B0402040204020203" pitchFamily="34" charset="0"/>
                <a:cs typeface="Segoe UI Semilight" panose="020B0402040204020203" pitchFamily="34" charset="0"/>
              </a:rPr>
              <a:t> Sprint </a:t>
            </a:r>
            <a:r>
              <a:rPr lang="en-US" sz="2800" dirty="0" err="1">
                <a:solidFill>
                  <a:srgbClr val="FF0000"/>
                </a:solidFill>
                <a:latin typeface="Segoe UI Semilight" panose="020B0402040204020203" pitchFamily="34" charset="0"/>
                <a:cs typeface="Segoe UI Semilight" panose="020B0402040204020203" pitchFamily="34" charset="0"/>
              </a:rPr>
              <a:t>nh</a:t>
            </a:r>
            <a:r>
              <a:rPr lang="vi-VN" sz="2800" dirty="0">
                <a:solidFill>
                  <a:srgbClr val="FF0000"/>
                </a:solidFill>
                <a:latin typeface="Segoe UI Semilight" panose="020B0402040204020203" pitchFamily="34" charset="0"/>
                <a:cs typeface="Segoe UI Semilight" panose="020B0402040204020203" pitchFamily="34" charset="0"/>
              </a:rPr>
              <a:t>ư</a:t>
            </a:r>
            <a:r>
              <a:rPr lang="en-US" sz="2800" dirty="0">
                <a:solidFill>
                  <a:srgbClr val="FF0000"/>
                </a:solidFill>
                <a:latin typeface="Segoe UI Semilight" panose="020B0402040204020203" pitchFamily="34" charset="0"/>
                <a:cs typeface="Segoe UI Semilight" panose="020B0402040204020203" pitchFamily="34" charset="0"/>
              </a:rPr>
              <a:t>ng </a:t>
            </a:r>
            <a:r>
              <a:rPr lang="en-US" sz="2800" dirty="0" err="1">
                <a:solidFill>
                  <a:srgbClr val="FF0000"/>
                </a:solidFill>
                <a:latin typeface="Segoe UI Semilight" panose="020B0402040204020203" pitchFamily="34" charset="0"/>
                <a:cs typeface="Segoe UI Semilight" panose="020B0402040204020203" pitchFamily="34" charset="0"/>
              </a:rPr>
              <a:t>chức</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năng</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ch</a:t>
            </a:r>
            <a:r>
              <a:rPr lang="vi-VN" sz="2800" dirty="0">
                <a:solidFill>
                  <a:srgbClr val="FF0000"/>
                </a:solidFill>
                <a:latin typeface="Segoe UI Semilight" panose="020B0402040204020203" pitchFamily="34" charset="0"/>
                <a:cs typeface="Segoe UI Semilight" panose="020B0402040204020203" pitchFamily="34" charset="0"/>
              </a:rPr>
              <a:t>ư</a:t>
            </a:r>
            <a:r>
              <a:rPr lang="en-US" sz="2800" dirty="0">
                <a:solidFill>
                  <a:srgbClr val="FF0000"/>
                </a:solidFill>
                <a:latin typeface="Segoe UI Semilight" panose="020B0402040204020203" pitchFamily="34" charset="0"/>
                <a:cs typeface="Segoe UI Semilight" panose="020B0402040204020203" pitchFamily="34" charset="0"/>
              </a:rPr>
              <a:t>a </a:t>
            </a:r>
            <a:r>
              <a:rPr lang="en-US" sz="2800" dirty="0" err="1">
                <a:solidFill>
                  <a:srgbClr val="FF0000"/>
                </a:solidFill>
                <a:latin typeface="Segoe UI Semilight" panose="020B0402040204020203" pitchFamily="34" charset="0"/>
                <a:cs typeface="Segoe UI Semilight" panose="020B0402040204020203" pitchFamily="34" charset="0"/>
              </a:rPr>
              <a:t>hoàn</a:t>
            </a:r>
            <a:r>
              <a:rPr lang="en-US" sz="2800" dirty="0">
                <a:solidFill>
                  <a:srgbClr val="FF0000"/>
                </a:solidFill>
                <a:latin typeface="Segoe UI Semilight" panose="020B0402040204020203" pitchFamily="34" charset="0"/>
                <a:cs typeface="Segoe UI Semilight" panose="020B0402040204020203" pitchFamily="34" charset="0"/>
              </a:rPr>
              <a:t> </a:t>
            </a:r>
            <a:r>
              <a:rPr lang="en-US" sz="2800" dirty="0" err="1">
                <a:solidFill>
                  <a:srgbClr val="FF0000"/>
                </a:solidFill>
                <a:latin typeface="Segoe UI Semilight" panose="020B0402040204020203" pitchFamily="34" charset="0"/>
                <a:cs typeface="Segoe UI Semilight" panose="020B0402040204020203" pitchFamily="34" charset="0"/>
              </a:rPr>
              <a:t>thành</a:t>
            </a:r>
            <a:r>
              <a:rPr lang="en-US" sz="2800" dirty="0">
                <a:solidFill>
                  <a:srgbClr val="FF0000"/>
                </a:solidFill>
                <a:latin typeface="Segoe UI Semilight" panose="020B0402040204020203" pitchFamily="34" charset="0"/>
                <a:cs typeface="Segoe UI Semilight" panose="020B0402040204020203" pitchFamily="34" charset="0"/>
              </a:rPr>
              <a:t>.</a:t>
            </a:r>
          </a:p>
          <a:p>
            <a:endParaRPr lang="en-US" sz="2800" dirty="0">
              <a:solidFill>
                <a:srgbClr val="FF0000"/>
              </a:solidFill>
              <a:latin typeface="Segoe UI Semilight" panose="020B0402040204020203" pitchFamily="34" charset="0"/>
              <a:cs typeface="Segoe UI Semilight" panose="020B0402040204020203" pitchFamily="34" charset="0"/>
            </a:endParaRPr>
          </a:p>
          <a:p>
            <a:pPr marL="457200" indent="-457200">
              <a:buFontTx/>
              <a:buChar char="-"/>
            </a:pPr>
            <a:r>
              <a:rPr lang="en-US" sz="2800" dirty="0" err="1">
                <a:latin typeface="Segoe UI Semilight" panose="020B0402040204020203" pitchFamily="34" charset="0"/>
                <a:cs typeface="Segoe UI Semilight" panose="020B0402040204020203" pitchFamily="34" charset="0"/>
              </a:rPr>
              <a:t>Nhờ</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ScM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tìm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kiếm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giải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pháp</a:t>
            </a:r>
            <a:r>
              <a:rPr lang="en-US" sz="2800" dirty="0">
                <a:latin typeface="Segoe UI Semilight" panose="020B0402040204020203" pitchFamily="34" charset="0"/>
                <a:cs typeface="Segoe UI Semilight" panose="020B0402040204020203" pitchFamily="34" charset="0"/>
              </a:rPr>
              <a:t> VD </a:t>
            </a:r>
            <a:r>
              <a:rPr lang="en-US" sz="2800" dirty="0" err="1">
                <a:latin typeface="Segoe UI Semilight" panose="020B0402040204020203" pitchFamily="34" charset="0"/>
                <a:cs typeface="Segoe UI Semilight" panose="020B0402040204020203" pitchFamily="34" charset="0"/>
              </a:rPr>
              <a:t>như</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tìm</a:t>
            </a:r>
            <a:r>
              <a:rPr lang="en-US" sz="2800" dirty="0">
                <a:latin typeface="Segoe UI Semilight" panose="020B0402040204020203" pitchFamily="34" charset="0"/>
                <a:cs typeface="Segoe UI Semilight" panose="020B0402040204020203" pitchFamily="34" charset="0"/>
              </a:rPr>
              <a:t> ng</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trong</a:t>
            </a:r>
            <a:r>
              <a:rPr lang="en-US" sz="2800" dirty="0">
                <a:latin typeface="Segoe UI Semilight" panose="020B0402040204020203" pitchFamily="34" charset="0"/>
                <a:cs typeface="Segoe UI Semilight" panose="020B0402040204020203" pitchFamily="34" charset="0"/>
              </a:rPr>
              <a:t> Team </a:t>
            </a:r>
            <a:r>
              <a:rPr lang="en-US" sz="2800" dirty="0" err="1">
                <a:latin typeface="Segoe UI Semilight" panose="020B0402040204020203" pitchFamily="34" charset="0"/>
                <a:cs typeface="Segoe UI Semilight" panose="020B0402040204020203" pitchFamily="34" charset="0"/>
              </a:rPr>
              <a:t>hoặc</a:t>
            </a:r>
            <a:r>
              <a:rPr lang="en-US" sz="2800" dirty="0">
                <a:latin typeface="Segoe UI Semilight" panose="020B0402040204020203" pitchFamily="34" charset="0"/>
                <a:cs typeface="Segoe UI Semilight" panose="020B0402040204020203" pitchFamily="34" charset="0"/>
              </a:rPr>
              <a:t> ng</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có</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hiểu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biết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để</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tham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vấn</a:t>
            </a:r>
            <a:r>
              <a:rPr lang="en-US" sz="2800" dirty="0">
                <a:latin typeface="Segoe UI Semilight" panose="020B0402040204020203" pitchFamily="34" charset="0"/>
                <a:cs typeface="Segoe UI Semilight" panose="020B0402040204020203" pitchFamily="34" charset="0"/>
              </a:rPr>
              <a:t>.</a:t>
            </a:r>
          </a:p>
          <a:p>
            <a:pPr marL="457200" indent="-457200">
              <a:buFontTx/>
              <a:buChar char="-"/>
            </a:pPr>
            <a:r>
              <a:rPr lang="en-US" sz="2800" dirty="0" err="1">
                <a:latin typeface="Segoe UI Semilight" panose="020B0402040204020203" pitchFamily="34" charset="0"/>
                <a:cs typeface="Segoe UI Semilight" panose="020B0402040204020203" pitchFamily="34" charset="0"/>
              </a:rPr>
              <a:t>ScM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có</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thể</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trao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đổi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với</a:t>
            </a:r>
            <a:r>
              <a:rPr lang="en-US" sz="2800" dirty="0">
                <a:latin typeface="Segoe UI Semilight" panose="020B0402040204020203" pitchFamily="34" charset="0"/>
                <a:cs typeface="Segoe UI Semilight" panose="020B0402040204020203" pitchFamily="34" charset="0"/>
              </a:rPr>
              <a:t> PO </a:t>
            </a:r>
            <a:r>
              <a:rPr lang="en-US" sz="2800" dirty="0" err="1">
                <a:latin typeface="Segoe UI Semilight" panose="020B0402040204020203" pitchFamily="34" charset="0"/>
                <a:cs typeface="Segoe UI Semilight" panose="020B0402040204020203" pitchFamily="34" charset="0"/>
              </a:rPr>
              <a:t>để</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giải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quyết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vấn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đề</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này</a:t>
            </a:r>
            <a:r>
              <a:rPr lang="en-US" sz="2800" dirty="0">
                <a:latin typeface="Segoe UI Semilight" panose="020B0402040204020203" pitchFamily="34" charset="0"/>
                <a:cs typeface="Segoe UI Semilight" panose="020B0402040204020203" pitchFamily="34" charset="0"/>
              </a:rPr>
              <a:t>. </a:t>
            </a:r>
          </a:p>
          <a:p>
            <a:pPr marL="457200" indent="-457200">
              <a:buFontTx/>
              <a:buChar char="-"/>
            </a:pPr>
            <a:endParaRPr lang="en-US" sz="2800" dirty="0">
              <a:latin typeface="Segoe UI Semilight" panose="020B0402040204020203" pitchFamily="34" charset="0"/>
              <a:cs typeface="Segoe UI Semilight" panose="020B0402040204020203" pitchFamily="34" charset="0"/>
            </a:endParaRPr>
          </a:p>
          <a:p>
            <a:r>
              <a:rPr lang="en-US" sz="2800" i="1" dirty="0" err="1">
                <a:latin typeface="Segoe UI Semilight" panose="020B0402040204020203" pitchFamily="34" charset="0"/>
                <a:cs typeface="Segoe UI Semilight" panose="020B0402040204020203" pitchFamily="34" charset="0"/>
              </a:rPr>
              <a:t>Vì</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vậy</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nên</a:t>
            </a:r>
            <a:r>
              <a:rPr lang="en-US" sz="2800" i="1" dirty="0">
                <a:latin typeface="Segoe UI Semilight" panose="020B0402040204020203" pitchFamily="34" charset="0"/>
                <a:cs typeface="Segoe UI Semilight" panose="020B0402040204020203" pitchFamily="34" charset="0"/>
              </a:rPr>
              <a:t> đ</a:t>
            </a:r>
            <a:r>
              <a:rPr lang="vi-VN" sz="2800" i="1" dirty="0">
                <a:latin typeface="Segoe UI Semilight" panose="020B0402040204020203" pitchFamily="34" charset="0"/>
                <a:cs typeface="Segoe UI Semilight" panose="020B0402040204020203" pitchFamily="34" charset="0"/>
              </a:rPr>
              <a:t>ơ</a:t>
            </a:r>
            <a:r>
              <a:rPr lang="en-US" sz="2800" i="1" dirty="0">
                <a:latin typeface="Segoe UI Semilight" panose="020B0402040204020203" pitchFamily="34" charset="0"/>
                <a:cs typeface="Segoe UI Semilight" panose="020B0402040204020203" pitchFamily="34" charset="0"/>
              </a:rPr>
              <a:t>n </a:t>
            </a:r>
            <a:r>
              <a:rPr lang="en-US" sz="2800" i="1" dirty="0" err="1">
                <a:latin typeface="Segoe UI Semilight" panose="020B0402040204020203" pitchFamily="34" charset="0"/>
                <a:cs typeface="Segoe UI Semilight" panose="020B0402040204020203" pitchFamily="34" charset="0"/>
              </a:rPr>
              <a:t>giản</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hóa</a:t>
            </a:r>
            <a:r>
              <a:rPr lang="en-US" sz="2800" i="1" dirty="0">
                <a:latin typeface="Segoe UI Semilight" panose="020B0402040204020203" pitchFamily="34" charset="0"/>
                <a:cs typeface="Segoe UI Semilight" panose="020B0402040204020203" pitchFamily="34" charset="0"/>
              </a:rPr>
              <a:t>, chia </a:t>
            </a:r>
            <a:r>
              <a:rPr lang="en-US" sz="2800" i="1" dirty="0" err="1">
                <a:latin typeface="Segoe UI Semilight" panose="020B0402040204020203" pitchFamily="34" charset="0"/>
                <a:cs typeface="Segoe UI Semilight" panose="020B0402040204020203" pitchFamily="34" charset="0"/>
              </a:rPr>
              <a:t>càng</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nhỏ</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yêu</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cầu</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thì</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khả</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năng</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hoàn</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thành</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càng</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cao</a:t>
            </a:r>
            <a:r>
              <a:rPr lang="en-US" sz="2800" i="1" dirty="0">
                <a:latin typeface="Segoe UI Semilight" panose="020B0402040204020203" pitchFamily="34" charset="0"/>
                <a:cs typeface="Segoe UI Semilight" panose="020B0402040204020203" pitchFamily="34" charset="0"/>
              </a:rPr>
              <a:t> – 1 </a:t>
            </a:r>
            <a:r>
              <a:rPr lang="en-US" sz="2800" i="1" dirty="0" err="1">
                <a:latin typeface="Segoe UI Semilight" panose="020B0402040204020203" pitchFamily="34" charset="0"/>
                <a:cs typeface="Segoe UI Semilight" panose="020B0402040204020203" pitchFamily="34" charset="0"/>
              </a:rPr>
              <a:t>trong</a:t>
            </a:r>
            <a:r>
              <a:rPr lang="en-US" sz="2800" i="1" dirty="0">
                <a:latin typeface="Segoe UI Semilight" panose="020B0402040204020203" pitchFamily="34" charset="0"/>
                <a:cs typeface="Segoe UI Semilight" panose="020B0402040204020203" pitchFamily="34" charset="0"/>
              </a:rPr>
              <a:t> 12 </a:t>
            </a:r>
            <a:r>
              <a:rPr lang="en-US" sz="2800" i="1" dirty="0" err="1">
                <a:latin typeface="Segoe UI Semilight" panose="020B0402040204020203" pitchFamily="34" charset="0"/>
                <a:cs typeface="Segoe UI Semilight" panose="020B0402040204020203" pitchFamily="34" charset="0"/>
              </a:rPr>
              <a:t>nguyên</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tắc</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của</a:t>
            </a:r>
            <a:r>
              <a:rPr lang="en-US" sz="2800" i="1" dirty="0">
                <a:latin typeface="Segoe UI Semilight" panose="020B0402040204020203" pitchFamily="34" charset="0"/>
                <a:cs typeface="Segoe UI Semilight" panose="020B0402040204020203" pitchFamily="34" charset="0"/>
              </a:rPr>
              <a:t> Agile</a:t>
            </a:r>
          </a:p>
          <a:p>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41922379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953551"/>
            <a:ext cx="10515600" cy="504945"/>
          </a:xfrm>
        </p:spPr>
        <p:txBody>
          <a:bodyPr>
            <a:normAutofit fontScale="92500" lnSpcReduction="10000"/>
          </a:bodyPr>
          <a:lstStyle/>
          <a:p>
            <a:pPr marL="0" indent="0">
              <a:buNone/>
            </a:pPr>
            <a:r>
              <a:rPr lang="en-US" sz="3600" b="1" dirty="0">
                <a:latin typeface="Segoe UI Semilight" panose="020B0402040204020203" pitchFamily="34" charset="0"/>
                <a:cs typeface="Segoe UI Semilight" panose="020B0402040204020203" pitchFamily="34" charset="0"/>
              </a:rPr>
              <a:t>SPRINT REVIEW</a:t>
            </a:r>
            <a:endParaRPr lang="en-US" dirty="0">
              <a:latin typeface="Segoe UI Semilight" panose="020B0402040204020203" pitchFamily="34" charset="0"/>
              <a:cs typeface="Segoe UI Semilight" panose="020B0402040204020203" pitchFamily="34" charset="0"/>
            </a:endParaRPr>
          </a:p>
        </p:txBody>
      </p:sp>
      <p:sp>
        <p:nvSpPr>
          <p:cNvPr id="2" name="TextBox 1"/>
          <p:cNvSpPr txBox="1"/>
          <p:nvPr/>
        </p:nvSpPr>
        <p:spPr>
          <a:xfrm>
            <a:off x="838200" y="1458496"/>
            <a:ext cx="10515600" cy="4401205"/>
          </a:xfrm>
          <a:prstGeom prst="rect">
            <a:avLst/>
          </a:prstGeom>
          <a:noFill/>
        </p:spPr>
        <p:txBody>
          <a:bodyPr wrap="square" rtlCol="0">
            <a:spAutoFit/>
          </a:bodyPr>
          <a:lstStyle/>
          <a:p>
            <a:endParaRPr lang="en-US" sz="2800" dirty="0">
              <a:latin typeface="Segoe UI Semilight" panose="020B0402040204020203" pitchFamily="34" charset="0"/>
              <a:cs typeface="Segoe UI Semilight" panose="020B0402040204020203" pitchFamily="34" charset="0"/>
            </a:endParaRPr>
          </a:p>
          <a:p>
            <a:r>
              <a:rPr lang="en-US" sz="2800" dirty="0">
                <a:latin typeface="Segoe UI Semilight" panose="020B0402040204020203" pitchFamily="34" charset="0"/>
                <a:cs typeface="Segoe UI Semilight" panose="020B0402040204020203" pitchFamily="34" charset="0"/>
              </a:rPr>
              <a:t>Sau </a:t>
            </a:r>
            <a:r>
              <a:rPr lang="en-US" sz="2800" dirty="0" err="1">
                <a:latin typeface="Segoe UI Semilight" panose="020B0402040204020203" pitchFamily="34" charset="0"/>
                <a:cs typeface="Segoe UI Semilight" panose="020B0402040204020203" pitchFamily="34" charset="0"/>
              </a:rPr>
              <a:t>khi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hết</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Sprint</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Team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đã</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có</a:t>
            </a:r>
            <a:r>
              <a:rPr lang="en-US" sz="2800" dirty="0">
                <a:latin typeface="Segoe UI Semilight" panose="020B0402040204020203" pitchFamily="34" charset="0"/>
                <a:cs typeface="Segoe UI Semilight" panose="020B0402040204020203" pitchFamily="34" charset="0"/>
              </a:rPr>
              <a:t> s</a:t>
            </a:r>
            <a:r>
              <a:rPr lang="vi-VN" sz="2800" dirty="0">
                <a:latin typeface="Segoe UI Semilight" panose="020B0402040204020203" pitchFamily="34" charset="0"/>
                <a:cs typeface="Segoe UI Semilight" panose="020B0402040204020203" pitchFamily="34" charset="0"/>
              </a:rPr>
              <a:t>ản phẩm </a:t>
            </a:r>
            <a:r>
              <a:rPr lang="en-US" sz="2800" dirty="0">
                <a:latin typeface="Segoe UI Semilight" panose="020B0402040204020203" pitchFamily="34" charset="0"/>
                <a:cs typeface="Segoe UI Semilight" panose="020B0402040204020203" pitchFamily="34" charset="0"/>
              </a:rPr>
              <a:t>c</a:t>
            </a:r>
            <a:r>
              <a:rPr lang="vi-VN" sz="2800" dirty="0">
                <a:latin typeface="Segoe UI Semilight" panose="020B0402040204020203" pitchFamily="34" charset="0"/>
                <a:cs typeface="Segoe UI Semilight" panose="020B0402040204020203" pitchFamily="34" charset="0"/>
              </a:rPr>
              <a:t>ó khả năng </a:t>
            </a:r>
            <a:r>
              <a:rPr lang="en-US" sz="2800" dirty="0">
                <a:latin typeface="Segoe UI Semilight" panose="020B0402040204020203" pitchFamily="34" charset="0"/>
                <a:cs typeface="Segoe UI Semilight" panose="020B0402040204020203" pitchFamily="34" charset="0"/>
              </a:rPr>
              <a:t>c</a:t>
            </a:r>
            <a:r>
              <a:rPr lang="vi-VN" sz="2800" dirty="0">
                <a:latin typeface="Segoe UI Semilight" panose="020B0402040204020203" pitchFamily="34" charset="0"/>
                <a:cs typeface="Segoe UI Semilight" panose="020B0402040204020203" pitchFamily="34" charset="0"/>
              </a:rPr>
              <a:t>huyển giao được </a:t>
            </a:r>
            <a:r>
              <a:rPr lang="vi-VN" sz="2800" b="1" dirty="0">
                <a:latin typeface="Segoe UI Semilight" panose="020B0402040204020203" pitchFamily="34" charset="0"/>
                <a:cs typeface="Segoe UI Semilight" panose="020B0402040204020203" pitchFamily="34" charset="0"/>
              </a:rPr>
              <a:t>(Potentially Shippable Product Increment)</a:t>
            </a:r>
            <a:r>
              <a:rPr lang="en-US" sz="2800" b="1" dirty="0">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Đây</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là</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sản</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phẩm</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có</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các</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chức</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năng</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đã</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chạy</a:t>
            </a:r>
            <a:r>
              <a:rPr lang="en-US" sz="2800" i="1" dirty="0">
                <a:solidFill>
                  <a:srgbClr val="FF0000"/>
                </a:solidFill>
                <a:latin typeface="Segoe UI Semilight" panose="020B0402040204020203" pitchFamily="34" charset="0"/>
                <a:cs typeface="Segoe UI Semilight" panose="020B0402040204020203" pitchFamily="34" charset="0"/>
              </a:rPr>
              <a:t> đ</a:t>
            </a:r>
            <a:r>
              <a:rPr lang="vi-VN" sz="2800" i="1" dirty="0">
                <a:solidFill>
                  <a:srgbClr val="FF0000"/>
                </a:solidFill>
                <a:latin typeface="Segoe UI Semilight" panose="020B0402040204020203" pitchFamily="34" charset="0"/>
                <a:cs typeface="Segoe UI Semilight" panose="020B0402040204020203" pitchFamily="34" charset="0"/>
              </a:rPr>
              <a:t>ư</a:t>
            </a:r>
            <a:r>
              <a:rPr lang="en-US" sz="2800" i="1" dirty="0" err="1">
                <a:solidFill>
                  <a:srgbClr val="FF0000"/>
                </a:solidFill>
                <a:latin typeface="Segoe UI Semilight" panose="020B0402040204020203" pitchFamily="34" charset="0"/>
                <a:cs typeface="Segoe UI Semilight" panose="020B0402040204020203" pitchFamily="34" charset="0"/>
              </a:rPr>
              <a:t>ợc</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và</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có</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thể</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bàn</a:t>
            </a:r>
            <a:r>
              <a:rPr lang="en-US" sz="2800" i="1" dirty="0">
                <a:solidFill>
                  <a:srgbClr val="FF0000"/>
                </a:solidFill>
                <a:latin typeface="Segoe UI Semilight" panose="020B0402040204020203" pitchFamily="34" charset="0"/>
                <a:cs typeface="Segoe UI Semilight" panose="020B0402040204020203" pitchFamily="34" charset="0"/>
              </a:rPr>
              <a:t> </a:t>
            </a:r>
            <a:r>
              <a:rPr lang="en-US" sz="2800" i="1" dirty="0" err="1">
                <a:solidFill>
                  <a:srgbClr val="FF0000"/>
                </a:solidFill>
                <a:latin typeface="Segoe UI Semilight" panose="020B0402040204020203" pitchFamily="34" charset="0"/>
                <a:cs typeface="Segoe UI Semilight" panose="020B0402040204020203" pitchFamily="34" charset="0"/>
              </a:rPr>
              <a:t>giao</a:t>
            </a:r>
            <a:r>
              <a:rPr lang="en-US" sz="2800" i="1" dirty="0">
                <a:solidFill>
                  <a:srgbClr val="FF0000"/>
                </a:solidFill>
                <a:latin typeface="Segoe UI Semilight" panose="020B0402040204020203" pitchFamily="34" charset="0"/>
                <a:cs typeface="Segoe UI Semilight" panose="020B0402040204020203" pitchFamily="34" charset="0"/>
              </a:rPr>
              <a:t>.</a:t>
            </a:r>
          </a:p>
          <a:p>
            <a:endParaRPr lang="en-US" sz="2800" i="1" dirty="0">
              <a:solidFill>
                <a:srgbClr val="FF0000"/>
              </a:solidFill>
              <a:latin typeface="Segoe UI Semilight" panose="020B0402040204020203" pitchFamily="34" charset="0"/>
              <a:cs typeface="Segoe UI Semilight" panose="020B0402040204020203" pitchFamily="34" charset="0"/>
            </a:endParaRPr>
          </a:p>
          <a:p>
            <a:r>
              <a:rPr lang="en-US" sz="2800" b="1" dirty="0">
                <a:latin typeface="Segoe UI Semilight" panose="020B0402040204020203" pitchFamily="34" charset="0"/>
                <a:cs typeface="Segoe UI Semilight" panose="020B0402040204020203" pitchFamily="34" charset="0"/>
              </a:rPr>
              <a:t>PO, </a:t>
            </a:r>
            <a:r>
              <a:rPr lang="en-US" sz="2800" b="1" dirty="0" err="1">
                <a:latin typeface="Segoe UI Semilight" panose="020B0402040204020203" pitchFamily="34" charset="0"/>
                <a:cs typeface="Segoe UI Semilight" panose="020B0402040204020203" pitchFamily="34" charset="0"/>
              </a:rPr>
              <a:t>ScM</a:t>
            </a:r>
            <a:r>
              <a:rPr lang="en-US" sz="2800" b="1" dirty="0">
                <a:latin typeface="Segoe UI Semilight" panose="020B0402040204020203" pitchFamily="34" charset="0"/>
                <a:cs typeface="Segoe UI Semilight" panose="020B0402040204020203" pitchFamily="34" charset="0"/>
              </a:rPr>
              <a:t>, Team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có</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thể</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có</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Stakeholders</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những</a:t>
            </a:r>
            <a:r>
              <a:rPr lang="en-US" sz="2800" dirty="0">
                <a:latin typeface="Segoe UI Semilight" panose="020B0402040204020203" pitchFamily="34" charset="0"/>
                <a:cs typeface="Segoe UI Semilight" panose="020B0402040204020203" pitchFamily="34" charset="0"/>
              </a:rPr>
              <a:t> ng</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liên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quan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a:t>
            </a:r>
            <a:r>
              <a:rPr lang="vi-VN" sz="2800" dirty="0">
                <a:latin typeface="Segoe UI Semilight" panose="020B0402040204020203" pitchFamily="34" charset="0"/>
                <a:cs typeface="Segoe UI Semilight" panose="020B0402040204020203" pitchFamily="34" charset="0"/>
              </a:rPr>
              <a:t>ư</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nhà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tài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trợ</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dùng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thử</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sản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phẩm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trao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đổi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điều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chỉnh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hợp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lý</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cho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sản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phẩm</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a:p>
            <a:r>
              <a:rPr lang="en-US" sz="2800" b="1" i="1" dirty="0">
                <a:latin typeface="Segoe UI Semilight" panose="020B0402040204020203" pitchFamily="34" charset="0"/>
                <a:cs typeface="Segoe UI Semilight" panose="020B0402040204020203" pitchFamily="34" charset="0"/>
              </a:rPr>
              <a:t>Product Backlog </a:t>
            </a:r>
            <a:r>
              <a:rPr lang="en-US" sz="2800" i="1" dirty="0" err="1">
                <a:latin typeface="Segoe UI Semilight" panose="020B0402040204020203" pitchFamily="34" charset="0"/>
                <a:cs typeface="Segoe UI Semilight" panose="020B0402040204020203" pitchFamily="34" charset="0"/>
              </a:rPr>
              <a:t>có</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thể</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bị</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thay</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đổi</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sau</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buổi</a:t>
            </a:r>
            <a:r>
              <a:rPr lang="en-US" sz="2800" i="1" dirty="0">
                <a:latin typeface="Segoe UI Semilight" panose="020B0402040204020203" pitchFamily="34" charset="0"/>
                <a:cs typeface="Segoe UI Semilight" panose="020B0402040204020203" pitchFamily="34" charset="0"/>
              </a:rPr>
              <a:t> </a:t>
            </a:r>
            <a:r>
              <a:rPr lang="en-US" sz="2800" i="1" dirty="0" err="1">
                <a:latin typeface="Segoe UI Semilight" panose="020B0402040204020203" pitchFamily="34" charset="0"/>
                <a:cs typeface="Segoe UI Semilight" panose="020B0402040204020203" pitchFamily="34" charset="0"/>
              </a:rPr>
              <a:t>này</a:t>
            </a:r>
            <a:r>
              <a:rPr lang="en-US" sz="2800" i="1" dirty="0">
                <a:latin typeface="Segoe UI Semilight" panose="020B0402040204020203" pitchFamily="34" charset="0"/>
                <a:cs typeface="Segoe UI Semilight" panose="020B0402040204020203" pitchFamily="34" charset="0"/>
              </a:rPr>
              <a:t>.</a:t>
            </a:r>
          </a:p>
        </p:txBody>
      </p:sp>
    </p:spTree>
    <p:extLst>
      <p:ext uri="{BB962C8B-B14F-4D97-AF65-F5344CB8AC3E}">
        <p14:creationId xmlns:p14="http://schemas.microsoft.com/office/powerpoint/2010/main" val="29825831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dirty="0"/>
              <a:t>Agile - Scrum</a:t>
            </a:r>
          </a:p>
        </p:txBody>
      </p:sp>
      <p:sp>
        <p:nvSpPr>
          <p:cNvPr id="9" name="Content Placeholder 8"/>
          <p:cNvSpPr>
            <a:spLocks noGrp="1"/>
          </p:cNvSpPr>
          <p:nvPr>
            <p:ph idx="1"/>
          </p:nvPr>
        </p:nvSpPr>
        <p:spPr>
          <a:xfrm>
            <a:off x="838200" y="953551"/>
            <a:ext cx="10515600" cy="504945"/>
          </a:xfrm>
        </p:spPr>
        <p:txBody>
          <a:bodyPr>
            <a:normAutofit fontScale="92500" lnSpcReduction="10000"/>
          </a:bodyPr>
          <a:lstStyle/>
          <a:p>
            <a:pPr marL="0" indent="0">
              <a:buNone/>
            </a:pPr>
            <a:r>
              <a:rPr lang="en-US" sz="3600" b="1" dirty="0">
                <a:latin typeface="Segoe UI Semilight" panose="020B0402040204020203" pitchFamily="34" charset="0"/>
                <a:cs typeface="Segoe UI Semilight" panose="020B0402040204020203" pitchFamily="34" charset="0"/>
              </a:rPr>
              <a:t>SPRINT RETROSPECTIVE</a:t>
            </a:r>
            <a:endParaRPr lang="en-US" dirty="0">
              <a:latin typeface="Segoe UI Semilight" panose="020B0402040204020203" pitchFamily="34" charset="0"/>
              <a:cs typeface="Segoe UI Semilight" panose="020B0402040204020203" pitchFamily="34" charset="0"/>
            </a:endParaRPr>
          </a:p>
        </p:txBody>
      </p:sp>
      <p:sp>
        <p:nvSpPr>
          <p:cNvPr id="2" name="TextBox 1"/>
          <p:cNvSpPr txBox="1"/>
          <p:nvPr/>
        </p:nvSpPr>
        <p:spPr>
          <a:xfrm>
            <a:off x="838200" y="1458496"/>
            <a:ext cx="10515600" cy="4832092"/>
          </a:xfrm>
          <a:prstGeom prst="rect">
            <a:avLst/>
          </a:prstGeom>
          <a:noFill/>
        </p:spPr>
        <p:txBody>
          <a:bodyPr wrap="square" rtlCol="0">
            <a:spAutoFit/>
          </a:bodyPr>
          <a:lstStyle/>
          <a:p>
            <a:endParaRPr lang="en-US" sz="2800" dirty="0">
              <a:latin typeface="Segoe UI Semilight" panose="020B0402040204020203" pitchFamily="34" charset="0"/>
              <a:cs typeface="Segoe UI Semilight" panose="020B0402040204020203" pitchFamily="34" charset="0"/>
            </a:endParaRPr>
          </a:p>
          <a:p>
            <a:r>
              <a:rPr lang="en-US" sz="2800" dirty="0">
                <a:latin typeface="Segoe UI Semilight" panose="020B0402040204020203" pitchFamily="34" charset="0"/>
                <a:cs typeface="Segoe UI Semilight" panose="020B0402040204020203" pitchFamily="34" charset="0"/>
              </a:rPr>
              <a:t>Team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ScM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trao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đổi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lại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về</a:t>
            </a:r>
            <a:r>
              <a:rPr lang="en-US" sz="2800" dirty="0">
                <a:latin typeface="Segoe UI Semilight" panose="020B0402040204020203" pitchFamily="34" charset="0"/>
                <a:cs typeface="Segoe UI Semilight" panose="020B0402040204020203" pitchFamily="34" charset="0"/>
              </a:rPr>
              <a:t> Sprint </a:t>
            </a:r>
            <a:r>
              <a:rPr lang="en-US" sz="2800" dirty="0" err="1">
                <a:latin typeface="Segoe UI Semilight" panose="020B0402040204020203" pitchFamily="34" charset="0"/>
                <a:cs typeface="Segoe UI Semilight" panose="020B0402040204020203" pitchFamily="34" charset="0"/>
              </a:rPr>
              <a:t>vừa</a:t>
            </a:r>
            <a:r>
              <a:rPr lang="en-US" sz="2800" dirty="0">
                <a:latin typeface="Segoe UI Semilight" panose="020B0402040204020203" pitchFamily="34" charset="0"/>
                <a:cs typeface="Segoe UI Semilight" panose="020B0402040204020203" pitchFamily="34" charset="0"/>
              </a:rPr>
              <a:t> qua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đề</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ra</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ơng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pháp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cải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tiến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làm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việc</a:t>
            </a:r>
            <a:r>
              <a:rPr lang="en-US" sz="2800" dirty="0">
                <a:latin typeface="Segoe UI Semilight" panose="020B0402040204020203" pitchFamily="34" charset="0"/>
                <a:cs typeface="Segoe UI Semilight" panose="020B0402040204020203" pitchFamily="34" charset="0"/>
              </a:rPr>
              <a:t>.</a:t>
            </a:r>
          </a:p>
          <a:p>
            <a:endParaRPr lang="en-US" sz="28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Có</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thể</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nêu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ra</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khó</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khăn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trong</a:t>
            </a:r>
            <a:r>
              <a:rPr lang="en-US" sz="2800" dirty="0">
                <a:latin typeface="Segoe UI Semilight" panose="020B0402040204020203" pitchFamily="34" charset="0"/>
                <a:cs typeface="Segoe UI Semilight" panose="020B0402040204020203" pitchFamily="34" charset="0"/>
              </a:rPr>
              <a:t> Sprint </a:t>
            </a:r>
            <a:r>
              <a:rPr lang="en-US" sz="2800" dirty="0" err="1">
                <a:latin typeface="Segoe UI Semilight" panose="020B0402040204020203" pitchFamily="34" charset="0"/>
                <a:cs typeface="Segoe UI Semilight" panose="020B0402040204020203" pitchFamily="34" charset="0"/>
              </a:rPr>
              <a:t>vừa</a:t>
            </a:r>
            <a:r>
              <a:rPr lang="en-US" sz="2800" dirty="0">
                <a:latin typeface="Segoe UI Semilight" panose="020B0402040204020203" pitchFamily="34" charset="0"/>
                <a:cs typeface="Segoe UI Semilight" panose="020B0402040204020203" pitchFamily="34" charset="0"/>
              </a:rPr>
              <a:t> qua </a:t>
            </a:r>
            <a:r>
              <a:rPr lang="en-US" sz="2800" dirty="0" err="1">
                <a:latin typeface="Segoe UI Semilight" panose="020B0402040204020203" pitchFamily="34" charset="0"/>
                <a:cs typeface="Segoe UI Semilight" panose="020B0402040204020203" pitchFamily="34" charset="0"/>
              </a:rPr>
              <a:t>để</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mọi</a:t>
            </a:r>
            <a:r>
              <a:rPr lang="en-US" sz="2800" dirty="0">
                <a:latin typeface="Segoe UI Semilight" panose="020B0402040204020203" pitchFamily="34" charset="0"/>
                <a:cs typeface="Segoe UI Semilight" panose="020B0402040204020203" pitchFamily="34" charset="0"/>
              </a:rPr>
              <a:t> ng</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cùng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tìm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ra</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giải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quyết</a:t>
            </a:r>
            <a:r>
              <a:rPr lang="en-US" sz="2800" dirty="0">
                <a:latin typeface="Segoe UI Semilight" panose="020B0402040204020203" pitchFamily="34" charset="0"/>
                <a:cs typeface="Segoe UI Semilight" panose="020B0402040204020203" pitchFamily="34" charset="0"/>
              </a:rPr>
              <a:t> (VD </a:t>
            </a:r>
            <a:r>
              <a:rPr lang="en-US" sz="2800" dirty="0" err="1">
                <a:latin typeface="Segoe UI Semilight" panose="020B0402040204020203" pitchFamily="34" charset="0"/>
                <a:cs typeface="Segoe UI Semilight" panose="020B0402040204020203" pitchFamily="34" charset="0"/>
              </a:rPr>
              <a:t>khó</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khăn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về</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gian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về</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kiến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thức</a:t>
            </a:r>
            <a:r>
              <a:rPr lang="en-US" sz="2800" dirty="0">
                <a:latin typeface="Segoe UI Semilight" panose="020B0402040204020203" pitchFamily="34" charset="0"/>
                <a:cs typeface="Segoe UI Semilight" panose="020B0402040204020203" pitchFamily="34" charset="0"/>
              </a:rPr>
              <a:t>...) </a:t>
            </a:r>
          </a:p>
          <a:p>
            <a:endParaRPr lang="en-US" sz="2800" dirty="0">
              <a:latin typeface="Segoe UI Semilight" panose="020B0402040204020203" pitchFamily="34" charset="0"/>
              <a:cs typeface="Segoe UI Semilight" panose="020B0402040204020203" pitchFamily="34" charset="0"/>
            </a:endParaRPr>
          </a:p>
          <a:p>
            <a:r>
              <a:rPr lang="en-US" sz="2800" dirty="0">
                <a:latin typeface="Segoe UI Semilight" panose="020B0402040204020203" pitchFamily="34" charset="0"/>
                <a:cs typeface="Segoe UI Semilight" panose="020B0402040204020203" pitchFamily="34" charset="0"/>
              </a:rPr>
              <a:t>Sau </a:t>
            </a:r>
            <a:r>
              <a:rPr lang="en-US" sz="2800" dirty="0" err="1">
                <a:latin typeface="Segoe UI Semilight" panose="020B0402040204020203" pitchFamily="34" charset="0"/>
                <a:cs typeface="Segoe UI Semilight" panose="020B0402040204020203" pitchFamily="34" charset="0"/>
              </a:rPr>
              <a:t>buổi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này</a:t>
            </a:r>
            <a:r>
              <a:rPr lang="en-US" sz="2800" dirty="0">
                <a:latin typeface="Segoe UI Semilight" panose="020B0402040204020203" pitchFamily="34" charset="0"/>
                <a:cs typeface="Segoe UI Semilight" panose="020B0402040204020203" pitchFamily="34" charset="0"/>
              </a:rPr>
              <a:t> – </a:t>
            </a:r>
            <a:r>
              <a:rPr lang="en-US" sz="2800" dirty="0" err="1">
                <a:latin typeface="Segoe UI Semilight" panose="020B0402040204020203" pitchFamily="34" charset="0"/>
                <a:cs typeface="Segoe UI Semilight" panose="020B0402040204020203" pitchFamily="34" charset="0"/>
              </a:rPr>
              <a:t>Tiếp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theo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sẽ</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bắt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đầu</a:t>
            </a:r>
            <a:r>
              <a:rPr lang="en-US" sz="2800" dirty="0">
                <a:latin typeface="Segoe UI Semilight" panose="020B0402040204020203" pitchFamily="34" charset="0"/>
                <a:cs typeface="Segoe UI Semilight" panose="020B0402040204020203" pitchFamily="34" charset="0"/>
              </a:rPr>
              <a:t> 1 Sprint </a:t>
            </a:r>
            <a:r>
              <a:rPr lang="en-US" sz="2800" dirty="0" err="1">
                <a:latin typeface="Segoe UI Semilight" panose="020B0402040204020203" pitchFamily="34" charset="0"/>
                <a:cs typeface="Segoe UI Semilight" panose="020B0402040204020203" pitchFamily="34" charset="0"/>
              </a:rPr>
              <a:t>mới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Bắt</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đầu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bằng</a:t>
            </a:r>
            <a:r>
              <a:rPr lang="en-US" sz="2800" dirty="0">
                <a:latin typeface="Segoe UI Semilight" panose="020B0402040204020203" pitchFamily="34" charset="0"/>
                <a:cs typeface="Segoe UI Semilight" panose="020B0402040204020203" pitchFamily="34" charset="0"/>
              </a:rPr>
              <a:t> Sprint Planning 1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tiếp</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tục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quy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trình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cho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đến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hết</a:t>
            </a:r>
            <a:r>
              <a:rPr lang="en-US" sz="2800" dirty="0">
                <a:latin typeface="Segoe UI Semilight" panose="020B0402040204020203" pitchFamily="34" charset="0"/>
                <a:cs typeface="Segoe UI Semilight" panose="020B0402040204020203" pitchFamily="34" charset="0"/>
              </a:rPr>
              <a:t> </a:t>
            </a:r>
            <a:r>
              <a:rPr lang="en-US" sz="2800" b="1" dirty="0">
                <a:latin typeface="Segoe UI Semilight" panose="020B0402040204020203" pitchFamily="34" charset="0"/>
                <a:cs typeface="Segoe UI Semilight" panose="020B0402040204020203" pitchFamily="34" charset="0"/>
              </a:rPr>
              <a:t>Product Backlog</a:t>
            </a:r>
            <a:r>
              <a:rPr lang="en-US" sz="2800" dirty="0">
                <a:latin typeface="Segoe UI Semilight" panose="020B0402040204020203" pitchFamily="34" charset="0"/>
                <a:cs typeface="Segoe UI Semilight" panose="020B0402040204020203" pitchFamily="34" charset="0"/>
              </a:rPr>
              <a:t>.</a:t>
            </a:r>
          </a:p>
        </p:txBody>
      </p:sp>
    </p:spTree>
    <p:extLst>
      <p:ext uri="{BB962C8B-B14F-4D97-AF65-F5344CB8AC3E}">
        <p14:creationId xmlns:p14="http://schemas.microsoft.com/office/powerpoint/2010/main" val="1394546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dirty="0"/>
              <a:t>Agile - Scrum</a:t>
            </a:r>
          </a:p>
        </p:txBody>
      </p:sp>
      <p:sp>
        <p:nvSpPr>
          <p:cNvPr id="9" name="Content Placeholder 8"/>
          <p:cNvSpPr>
            <a:spLocks noGrp="1"/>
          </p:cNvSpPr>
          <p:nvPr>
            <p:ph idx="1"/>
          </p:nvPr>
        </p:nvSpPr>
        <p:spPr>
          <a:xfrm>
            <a:off x="838200" y="953551"/>
            <a:ext cx="10515600" cy="504945"/>
          </a:xfrm>
        </p:spPr>
        <p:txBody>
          <a:bodyPr>
            <a:normAutofit/>
          </a:bodyPr>
          <a:lstStyle/>
          <a:p>
            <a:pPr marL="0" indent="0">
              <a:buNone/>
            </a:pPr>
            <a:r>
              <a:rPr lang="en-US" b="1" dirty="0">
                <a:latin typeface="Segoe UI Semilight" panose="020B0402040204020203" pitchFamily="34" charset="0"/>
                <a:cs typeface="Segoe UI Semilight" panose="020B0402040204020203" pitchFamily="34" charset="0"/>
              </a:rPr>
              <a:t>KHI NÀO NÊN ÁP DỤNG SCRUM</a:t>
            </a:r>
          </a:p>
        </p:txBody>
      </p:sp>
      <p:sp>
        <p:nvSpPr>
          <p:cNvPr id="2" name="TextBox 1"/>
          <p:cNvSpPr txBox="1"/>
          <p:nvPr/>
        </p:nvSpPr>
        <p:spPr>
          <a:xfrm>
            <a:off x="838200" y="1458496"/>
            <a:ext cx="10515600" cy="4832092"/>
          </a:xfrm>
          <a:prstGeom prst="rect">
            <a:avLst/>
          </a:prstGeom>
          <a:noFill/>
        </p:spPr>
        <p:txBody>
          <a:bodyPr wrap="square" rtlCol="0">
            <a:spAutoFit/>
          </a:bodyPr>
          <a:lstStyle/>
          <a:p>
            <a:endParaRPr lang="en-US" sz="2800" dirty="0">
              <a:latin typeface="Segoe UI Semilight" panose="020B0402040204020203" pitchFamily="34" charset="0"/>
              <a:cs typeface="Segoe UI Semilight" panose="020B0402040204020203" pitchFamily="34" charset="0"/>
            </a:endParaRPr>
          </a:p>
          <a:p>
            <a:r>
              <a:rPr lang="vi-VN" sz="2800" dirty="0">
                <a:latin typeface="Segoe UI Semilight" panose="020B0402040204020203" pitchFamily="34" charset="0"/>
                <a:cs typeface="Segoe UI Semilight" panose="020B0402040204020203" pitchFamily="34" charset="0"/>
              </a:rPr>
              <a:t>Nếu một dự án nhắm đến các mục </a:t>
            </a:r>
            <a:r>
              <a:rPr lang="en-US" sz="2800" dirty="0" err="1">
                <a:latin typeface="Segoe UI Semilight" panose="020B0402040204020203" pitchFamily="34" charset="0"/>
                <a:cs typeface="Segoe UI Semilight" panose="020B0402040204020203" pitchFamily="34" charset="0"/>
              </a:rPr>
              <a:t>tiêu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sau</a:t>
            </a:r>
            <a:r>
              <a:rPr lang="vi-VN" sz="2800" dirty="0">
                <a:latin typeface="Segoe UI Semilight" panose="020B0402040204020203" pitchFamily="34" charset="0"/>
                <a:cs typeface="Segoe UI Semilight" panose="020B0402040204020203" pitchFamily="34" charset="0"/>
              </a:rPr>
              <a:t>:</a:t>
            </a:r>
            <a:endParaRPr lang="en-US" sz="2800" dirty="0">
              <a:latin typeface="Segoe UI Semilight" panose="020B0402040204020203" pitchFamily="34" charset="0"/>
              <a:cs typeface="Segoe UI Semilight" panose="020B0402040204020203" pitchFamily="34" charset="0"/>
            </a:endParaRPr>
          </a:p>
          <a:p>
            <a:br>
              <a:rPr lang="vi-VN" sz="2800" dirty="0">
                <a:latin typeface="Segoe UI Semilight" panose="020B0402040204020203" pitchFamily="34" charset="0"/>
                <a:cs typeface="Segoe UI Semilight" panose="020B0402040204020203" pitchFamily="34" charset="0"/>
              </a:rPr>
            </a:br>
            <a:r>
              <a:rPr lang="vi-VN" sz="2800" b="1" dirty="0">
                <a:latin typeface="Segoe UI Semilight" panose="020B0402040204020203" pitchFamily="34" charset="0"/>
                <a:cs typeface="Segoe UI Semilight" panose="020B0402040204020203" pitchFamily="34" charset="0"/>
              </a:rPr>
              <a:t>Continuous Innovation</a:t>
            </a:r>
            <a:r>
              <a:rPr lang="vi-VN" sz="2800" dirty="0">
                <a:latin typeface="Segoe UI Semilight" panose="020B0402040204020203" pitchFamily="34" charset="0"/>
                <a:cs typeface="Segoe UI Semilight" panose="020B0402040204020203" pitchFamily="34" charset="0"/>
              </a:rPr>
              <a:t>: Luôn nghĩ về sự thay đổi, </a:t>
            </a:r>
            <a:r>
              <a:rPr lang="en-US" sz="2800" dirty="0" err="1">
                <a:latin typeface="Segoe UI Semilight" panose="020B0402040204020203" pitchFamily="34" charset="0"/>
                <a:cs typeface="Segoe UI Semilight" panose="020B0402040204020203" pitchFamily="34" charset="0"/>
              </a:rPr>
              <a:t>cải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tiến</a:t>
            </a:r>
            <a:r>
              <a:rPr lang="en-US" sz="2800" dirty="0">
                <a:latin typeface="Segoe UI Semilight" panose="020B0402040204020203" pitchFamily="34" charset="0"/>
                <a:cs typeface="Segoe UI Semilight" panose="020B0402040204020203" pitchFamily="34" charset="0"/>
              </a:rPr>
              <a:t> </a:t>
            </a:r>
            <a:r>
              <a:rPr lang="vi-VN" sz="2800" dirty="0">
                <a:latin typeface="Segoe UI Semilight" panose="020B0402040204020203" pitchFamily="34" charset="0"/>
                <a:cs typeface="Segoe UI Semilight" panose="020B0402040204020203" pitchFamily="34" charset="0"/>
              </a:rPr>
              <a:t>để tạo ra sản phẩm mang lại nhiều giá trị cho người dùng.</a:t>
            </a:r>
            <a:endParaRPr lang="en-US" sz="2800" dirty="0">
              <a:latin typeface="Segoe UI Semilight" panose="020B0402040204020203" pitchFamily="34" charset="0"/>
              <a:cs typeface="Segoe UI Semilight" panose="020B0402040204020203" pitchFamily="34" charset="0"/>
            </a:endParaRPr>
          </a:p>
          <a:p>
            <a:br>
              <a:rPr lang="vi-VN" sz="2800" dirty="0">
                <a:latin typeface="Segoe UI Semilight" panose="020B0402040204020203" pitchFamily="34" charset="0"/>
                <a:cs typeface="Segoe UI Semilight" panose="020B0402040204020203" pitchFamily="34" charset="0"/>
              </a:rPr>
            </a:br>
            <a:r>
              <a:rPr lang="vi-VN" sz="2800" b="1" dirty="0">
                <a:latin typeface="Segoe UI Semilight" panose="020B0402040204020203" pitchFamily="34" charset="0"/>
                <a:cs typeface="Segoe UI Semilight" panose="020B0402040204020203" pitchFamily="34" charset="0"/>
              </a:rPr>
              <a:t>Product Adaptability</a:t>
            </a:r>
            <a:r>
              <a:rPr lang="vi-VN" sz="2800" dirty="0">
                <a:latin typeface="Segoe UI Semilight" panose="020B0402040204020203" pitchFamily="34" charset="0"/>
                <a:cs typeface="Segoe UI Semilight" panose="020B0402040204020203" pitchFamily="34" charset="0"/>
              </a:rPr>
              <a:t>: Thị trường thay đổi, yêu cầu của người dùng thay đổi, </a:t>
            </a:r>
            <a:r>
              <a:rPr lang="en-US" sz="2800" dirty="0" err="1">
                <a:latin typeface="Segoe UI Semilight" panose="020B0402040204020203" pitchFamily="34" charset="0"/>
                <a:cs typeface="Segoe UI Semilight" panose="020B0402040204020203" pitchFamily="34" charset="0"/>
              </a:rPr>
              <a:t>công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nghệ</a:t>
            </a:r>
            <a:r>
              <a:rPr lang="vi-VN" sz="2800" dirty="0">
                <a:latin typeface="Segoe UI Semilight" panose="020B0402040204020203" pitchFamily="34" charset="0"/>
                <a:cs typeface="Segoe UI Semilight" panose="020B0402040204020203" pitchFamily="34" charset="0"/>
              </a:rPr>
              <a:t> thay đổi hàng ngày, hàng tuần nên chỉ có cách s</a:t>
            </a:r>
            <a:r>
              <a:rPr lang="en-US" sz="2800" dirty="0">
                <a:latin typeface="Segoe UI Semilight" panose="020B0402040204020203" pitchFamily="34" charset="0"/>
                <a:cs typeface="Segoe UI Semilight" panose="020B0402040204020203" pitchFamily="34" charset="0"/>
              </a:rPr>
              <a:t>ả</a:t>
            </a:r>
            <a:r>
              <a:rPr lang="vi-VN" sz="2800" dirty="0">
                <a:latin typeface="Segoe UI Semilight" panose="020B0402040204020203" pitchFamily="34" charset="0"/>
                <a:cs typeface="Segoe UI Semilight" panose="020B0402040204020203" pitchFamily="34" charset="0"/>
              </a:rPr>
              <a:t>n phẩm được tạo ra phải đáp ứng nhu cầu người dùng hôm nay và thích ứng được về sau</a:t>
            </a:r>
            <a:r>
              <a:rPr lang="en-US" sz="2800" dirty="0">
                <a:latin typeface="Segoe UI Semilight" panose="020B0402040204020203" pitchFamily="34" charset="0"/>
                <a:cs typeface="Segoe UI Semilight" panose="020B0402040204020203" pitchFamily="34" charset="0"/>
              </a:rPr>
              <a:t>.</a:t>
            </a:r>
            <a:br>
              <a:rPr lang="vi-VN" sz="2800" dirty="0">
                <a:latin typeface="Segoe UI Semilight" panose="020B0402040204020203" pitchFamily="34" charset="0"/>
                <a:cs typeface="Segoe UI Semilight" panose="020B0402040204020203" pitchFamily="34" charset="0"/>
              </a:rPr>
            </a:br>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874734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dirty="0"/>
              <a:t>Agile - Scrum</a:t>
            </a:r>
          </a:p>
        </p:txBody>
      </p:sp>
      <p:sp>
        <p:nvSpPr>
          <p:cNvPr id="9" name="Content Placeholder 8"/>
          <p:cNvSpPr>
            <a:spLocks noGrp="1"/>
          </p:cNvSpPr>
          <p:nvPr>
            <p:ph idx="1"/>
          </p:nvPr>
        </p:nvSpPr>
        <p:spPr>
          <a:xfrm>
            <a:off x="838200" y="953551"/>
            <a:ext cx="10515600" cy="504945"/>
          </a:xfrm>
        </p:spPr>
        <p:txBody>
          <a:bodyPr>
            <a:normAutofit/>
          </a:bodyPr>
          <a:lstStyle/>
          <a:p>
            <a:pPr marL="0" indent="0">
              <a:buNone/>
            </a:pPr>
            <a:r>
              <a:rPr lang="en-US" b="1" dirty="0">
                <a:latin typeface="Segoe UI Semilight" panose="020B0402040204020203" pitchFamily="34" charset="0"/>
                <a:cs typeface="Segoe UI Semilight" panose="020B0402040204020203" pitchFamily="34" charset="0"/>
              </a:rPr>
              <a:t>KHI NÀO NÊN ÁP DỤNG SCRUM</a:t>
            </a:r>
          </a:p>
        </p:txBody>
      </p:sp>
      <p:sp>
        <p:nvSpPr>
          <p:cNvPr id="2" name="TextBox 1"/>
          <p:cNvSpPr txBox="1"/>
          <p:nvPr/>
        </p:nvSpPr>
        <p:spPr>
          <a:xfrm>
            <a:off x="838200" y="1458496"/>
            <a:ext cx="10515600" cy="4832092"/>
          </a:xfrm>
          <a:prstGeom prst="rect">
            <a:avLst/>
          </a:prstGeom>
          <a:noFill/>
        </p:spPr>
        <p:txBody>
          <a:bodyPr wrap="square" rtlCol="0">
            <a:spAutoFit/>
          </a:bodyPr>
          <a:lstStyle/>
          <a:p>
            <a:endParaRPr lang="en-US" sz="2800" dirty="0">
              <a:latin typeface="Segoe UI Semilight" panose="020B0402040204020203" pitchFamily="34" charset="0"/>
              <a:cs typeface="Segoe UI Semilight" panose="020B0402040204020203" pitchFamily="34" charset="0"/>
            </a:endParaRPr>
          </a:p>
          <a:p>
            <a:r>
              <a:rPr lang="vi-VN" sz="2800" b="1" dirty="0">
                <a:latin typeface="Segoe UI Semilight" panose="020B0402040204020203" pitchFamily="34" charset="0"/>
                <a:cs typeface="Segoe UI Semilight" panose="020B0402040204020203" pitchFamily="34" charset="0"/>
              </a:rPr>
              <a:t>Improved time-to-market</a:t>
            </a:r>
            <a:r>
              <a:rPr lang="vi-VN" sz="2800" dirty="0">
                <a:latin typeface="Segoe UI Semilight" panose="020B0402040204020203" pitchFamily="34" charset="0"/>
                <a:cs typeface="Segoe UI Semilight" panose="020B0402040204020203" pitchFamily="34" charset="0"/>
              </a:rPr>
              <a:t>: Mục tiêu là phải </a:t>
            </a:r>
            <a:r>
              <a:rPr lang="en-US" sz="2800" dirty="0" err="1">
                <a:latin typeface="Segoe UI Semilight" panose="020B0402040204020203" pitchFamily="34" charset="0"/>
                <a:cs typeface="Segoe UI Semilight" panose="020B0402040204020203" pitchFamily="34" charset="0"/>
              </a:rPr>
              <a:t>tung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ra</a:t>
            </a:r>
            <a:r>
              <a:rPr lang="vi-VN"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càng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sớm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càng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tốt</a:t>
            </a:r>
            <a:r>
              <a:rPr lang="vi-VN" sz="2800" dirty="0">
                <a:latin typeface="Segoe UI Semilight" panose="020B0402040204020203" pitchFamily="34" charset="0"/>
                <a:cs typeface="Segoe UI Semilight" panose="020B0402040204020203" pitchFamily="34" charset="0"/>
              </a:rPr>
              <a:t>. </a:t>
            </a:r>
            <a:r>
              <a:rPr lang="en-US" sz="2800" dirty="0">
                <a:latin typeface="Segoe UI Semilight" panose="020B0402040204020203" pitchFamily="34" charset="0"/>
                <a:cs typeface="Segoe UI Semilight" panose="020B0402040204020203" pitchFamily="34" charset="0"/>
              </a:rPr>
              <a:t>C</a:t>
            </a:r>
            <a:r>
              <a:rPr lang="vi-VN" sz="2800" dirty="0">
                <a:latin typeface="Segoe UI Semilight" panose="020B0402040204020203" pitchFamily="34" charset="0"/>
                <a:cs typeface="Segoe UI Semilight" panose="020B0402040204020203" pitchFamily="34" charset="0"/>
              </a:rPr>
              <a:t>húng ta có thể </a:t>
            </a:r>
            <a:r>
              <a:rPr lang="en-US" sz="2800" dirty="0" err="1">
                <a:latin typeface="Segoe UI Semilight" panose="020B0402040204020203" pitchFamily="34" charset="0"/>
                <a:cs typeface="Segoe UI Semilight" panose="020B0402040204020203" pitchFamily="34" charset="0"/>
              </a:rPr>
              <a:t>tung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ra</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thị</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ờng</a:t>
            </a:r>
            <a:r>
              <a:rPr lang="vi-VN" sz="2800" dirty="0">
                <a:latin typeface="Segoe UI Semilight" panose="020B0402040204020203" pitchFamily="34" charset="0"/>
                <a:cs typeface="Segoe UI Semilight" panose="020B0402040204020203" pitchFamily="34" charset="0"/>
              </a:rPr>
              <a:t> từng phần, phần nào mang lại giá trị cho người dùng nhiều thì </a:t>
            </a:r>
            <a:r>
              <a:rPr lang="en-US" sz="2800" dirty="0" err="1">
                <a:latin typeface="Segoe UI Semilight" panose="020B0402040204020203" pitchFamily="34" charset="0"/>
                <a:cs typeface="Segoe UI Semilight" panose="020B0402040204020203" pitchFamily="34" charset="0"/>
              </a:rPr>
              <a:t>đưa</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ra</a:t>
            </a:r>
            <a:r>
              <a:rPr lang="vi-VN" sz="2800" dirty="0">
                <a:latin typeface="Segoe UI Semilight" panose="020B0402040204020203" pitchFamily="34" charset="0"/>
                <a:cs typeface="Segoe UI Semilight" panose="020B0402040204020203" pitchFamily="34" charset="0"/>
              </a:rPr>
              <a:t> trước</a:t>
            </a:r>
            <a:r>
              <a:rPr lang="en-US" sz="2800" dirty="0">
                <a:latin typeface="Segoe UI Semilight" panose="020B0402040204020203" pitchFamily="34" charset="0"/>
                <a:cs typeface="Segoe UI Semilight" panose="020B0402040204020203" pitchFamily="34" charset="0"/>
              </a:rPr>
              <a:t>.</a:t>
            </a:r>
          </a:p>
          <a:p>
            <a:br>
              <a:rPr lang="vi-VN" sz="2800" dirty="0">
                <a:latin typeface="Segoe UI Semilight" panose="020B0402040204020203" pitchFamily="34" charset="0"/>
                <a:cs typeface="Segoe UI Semilight" panose="020B0402040204020203" pitchFamily="34" charset="0"/>
              </a:rPr>
            </a:br>
            <a:r>
              <a:rPr lang="vi-VN" sz="2800" b="1" dirty="0">
                <a:latin typeface="Segoe UI Semilight" panose="020B0402040204020203" pitchFamily="34" charset="0"/>
                <a:cs typeface="Segoe UI Semilight" panose="020B0402040204020203" pitchFamily="34" charset="0"/>
              </a:rPr>
              <a:t>Reliable Results</a:t>
            </a:r>
            <a:r>
              <a:rPr lang="vi-VN" sz="2800" dirty="0">
                <a:latin typeface="Segoe UI Semilight" panose="020B0402040204020203" pitchFamily="34" charset="0"/>
                <a:cs typeface="Segoe UI Semilight" panose="020B0402040204020203" pitchFamily="34" charset="0"/>
              </a:rPr>
              <a:t>: Theo mô hình Agile thì </a:t>
            </a:r>
            <a:r>
              <a:rPr lang="en-US" sz="2800" dirty="0" err="1">
                <a:latin typeface="Segoe UI Semilight" panose="020B0402040204020203" pitchFamily="34" charset="0"/>
                <a:cs typeface="Segoe UI Semilight" panose="020B0402040204020203" pitchFamily="34" charset="0"/>
              </a:rPr>
              <a:t>yêu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cầu</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của</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sản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phẩm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không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cố</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định</a:t>
            </a:r>
            <a:r>
              <a:rPr lang="en-US" sz="2800" dirty="0">
                <a:latin typeface="Segoe UI Semilight" panose="020B0402040204020203" pitchFamily="34" charset="0"/>
                <a:cs typeface="Segoe UI Semilight" panose="020B0402040204020203" pitchFamily="34" charset="0"/>
              </a:rPr>
              <a:t> </a:t>
            </a:r>
            <a:r>
              <a:rPr lang="vi-VN" sz="2800" dirty="0">
                <a:latin typeface="Segoe UI Semilight" panose="020B0402040204020203" pitchFamily="34" charset="0"/>
                <a:cs typeface="Segoe UI Semilight" panose="020B0402040204020203" pitchFamily="34" charset="0"/>
              </a:rPr>
              <a:t>ở giai đọan đầu dự án vì thế ph</a:t>
            </a:r>
            <a:r>
              <a:rPr lang="en-US" sz="2800" dirty="0">
                <a:latin typeface="Segoe UI Semilight" panose="020B0402040204020203" pitchFamily="34" charset="0"/>
                <a:cs typeface="Segoe UI Semilight" panose="020B0402040204020203" pitchFamily="34" charset="0"/>
              </a:rPr>
              <a:t>ả</a:t>
            </a:r>
            <a:r>
              <a:rPr lang="vi-VN" sz="2800" dirty="0">
                <a:latin typeface="Segoe UI Semilight" panose="020B0402040204020203" pitchFamily="34" charset="0"/>
                <a:cs typeface="Segoe UI Semilight" panose="020B0402040204020203" pitchFamily="34" charset="0"/>
              </a:rPr>
              <a:t>i nhanh chóng </a:t>
            </a:r>
            <a:r>
              <a:rPr lang="en-US" sz="2800" dirty="0" err="1">
                <a:latin typeface="Segoe UI Semilight" panose="020B0402040204020203" pitchFamily="34" charset="0"/>
                <a:cs typeface="Segoe UI Semilight" panose="020B0402040204020203" pitchFamily="34" charset="0"/>
              </a:rPr>
              <a:t>tung</a:t>
            </a:r>
            <a:r>
              <a:rPr lang="vi-VN" sz="2800" dirty="0">
                <a:latin typeface="Segoe UI Semilight" panose="020B0402040204020203" pitchFamily="34" charset="0"/>
                <a:cs typeface="Segoe UI Semilight" panose="020B0402040204020203" pitchFamily="34" charset="0"/>
              </a:rPr>
              <a:t> sản phẩm để thăm dò ý kiến người d</a:t>
            </a:r>
            <a:r>
              <a:rPr lang="en-US" sz="2800" dirty="0" err="1">
                <a:latin typeface="Segoe UI Semilight" panose="020B0402040204020203" pitchFamily="34" charset="0"/>
                <a:cs typeface="Segoe UI Semilight" panose="020B0402040204020203" pitchFamily="34" charset="0"/>
              </a:rPr>
              <a:t>ùng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từ</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ý </a:t>
            </a:r>
            <a:r>
              <a:rPr lang="en-US" sz="2800" dirty="0" err="1">
                <a:latin typeface="Segoe UI Semilight" panose="020B0402040204020203" pitchFamily="34" charset="0"/>
                <a:cs typeface="Segoe UI Semilight" panose="020B0402040204020203" pitchFamily="34" charset="0"/>
              </a:rPr>
              <a:t>kiến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này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để</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cải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tiến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sản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phẩm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khiến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sản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phẩm</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trở</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nên</a:t>
            </a:r>
            <a:r>
              <a:rPr lang="en-US" sz="2800" dirty="0">
                <a:latin typeface="Segoe UI Semilight" panose="020B0402040204020203" pitchFamily="34" charset="0"/>
                <a:cs typeface="Segoe UI Semilight" panose="020B0402040204020203" pitchFamily="34" charset="0"/>
              </a:rPr>
              <a:t> tin </a:t>
            </a:r>
            <a:r>
              <a:rPr lang="en-US" sz="2800" dirty="0" err="1">
                <a:latin typeface="Segoe UI Semilight" panose="020B0402040204020203" pitchFamily="34" charset="0"/>
                <a:cs typeface="Segoe UI Semilight" panose="020B0402040204020203" pitchFamily="34" charset="0"/>
              </a:rPr>
              <a:t>cậy</a:t>
            </a:r>
            <a:r>
              <a:rPr lang="en-US" sz="2800" dirty="0">
                <a:latin typeface="Segoe UI Semilight" panose="020B0402040204020203" pitchFamily="34" charset="0"/>
                <a:cs typeface="Segoe UI Semilight" panose="020B0402040204020203" pitchFamily="34" charset="0"/>
              </a:rPr>
              <a:t> h</a:t>
            </a:r>
            <a:r>
              <a:rPr lang="vi-VN" sz="2800" dirty="0">
                <a:latin typeface="Segoe UI Semilight" panose="020B0402040204020203" pitchFamily="34" charset="0"/>
                <a:cs typeface="Segoe UI Semilight" panose="020B0402040204020203" pitchFamily="34" charset="0"/>
              </a:rPr>
              <a:t>ơ</a:t>
            </a:r>
            <a:r>
              <a:rPr lang="en-US" sz="2800" dirty="0">
                <a:latin typeface="Segoe UI Semilight" panose="020B0402040204020203" pitchFamily="34" charset="0"/>
                <a:cs typeface="Segoe UI Semilight" panose="020B0402040204020203" pitchFamily="34" charset="0"/>
              </a:rPr>
              <a:t>n.</a:t>
            </a:r>
          </a:p>
          <a:p>
            <a:br>
              <a:rPr lang="vi-VN" sz="2800" dirty="0">
                <a:latin typeface="Segoe UI Semilight" panose="020B0402040204020203" pitchFamily="34" charset="0"/>
                <a:cs typeface="Segoe UI Semilight" panose="020B0402040204020203" pitchFamily="34" charset="0"/>
              </a:rPr>
            </a:br>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8925700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dirty="0"/>
              <a:t>Agile - Scrum</a:t>
            </a:r>
          </a:p>
        </p:txBody>
      </p:sp>
      <p:sp>
        <p:nvSpPr>
          <p:cNvPr id="9" name="Content Placeholder 8"/>
          <p:cNvSpPr>
            <a:spLocks noGrp="1"/>
          </p:cNvSpPr>
          <p:nvPr>
            <p:ph idx="1"/>
          </p:nvPr>
        </p:nvSpPr>
        <p:spPr>
          <a:xfrm>
            <a:off x="838200" y="953551"/>
            <a:ext cx="10515600" cy="504945"/>
          </a:xfrm>
        </p:spPr>
        <p:txBody>
          <a:bodyPr>
            <a:normAutofit/>
          </a:bodyPr>
          <a:lstStyle/>
          <a:p>
            <a:pPr marL="0" indent="0">
              <a:buNone/>
            </a:pPr>
            <a:r>
              <a:rPr lang="en-US" b="1" dirty="0">
                <a:latin typeface="Segoe UI Semilight" panose="020B0402040204020203" pitchFamily="34" charset="0"/>
                <a:cs typeface="Segoe UI Semilight" panose="020B0402040204020203" pitchFamily="34" charset="0"/>
              </a:rPr>
              <a:t>NGUỒN THAM KHẢO</a:t>
            </a:r>
          </a:p>
        </p:txBody>
      </p:sp>
      <p:sp>
        <p:nvSpPr>
          <p:cNvPr id="2" name="TextBox 1"/>
          <p:cNvSpPr txBox="1"/>
          <p:nvPr/>
        </p:nvSpPr>
        <p:spPr>
          <a:xfrm>
            <a:off x="838200" y="1458496"/>
            <a:ext cx="10515600" cy="4770537"/>
          </a:xfrm>
          <a:prstGeom prst="rect">
            <a:avLst/>
          </a:prstGeom>
          <a:noFill/>
        </p:spPr>
        <p:txBody>
          <a:bodyPr wrap="square" rtlCol="0">
            <a:spAutoFit/>
          </a:bodyPr>
          <a:lstStyle/>
          <a:p>
            <a:endParaRPr lang="en-US" sz="28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Tài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liệu</a:t>
            </a:r>
            <a:r>
              <a:rPr lang="en-US" sz="2800" dirty="0">
                <a:latin typeface="Segoe UI Semilight" panose="020B0402040204020203" pitchFamily="34" charset="0"/>
                <a:cs typeface="Segoe UI Semilight" panose="020B0402040204020203" pitchFamily="34" charset="0"/>
              </a:rPr>
              <a:t>:</a:t>
            </a:r>
          </a:p>
          <a:p>
            <a:r>
              <a:rPr lang="en-US" sz="2000" dirty="0">
                <a:latin typeface="Segoe UI Semilight" panose="020B0402040204020203" pitchFamily="34" charset="0"/>
                <a:cs typeface="Segoe UI Semilight" panose="020B0402040204020203" pitchFamily="34" charset="0"/>
                <a:hlinkClick r:id="rId2"/>
              </a:rPr>
              <a:t>http://agilemanifesto.org/</a:t>
            </a:r>
            <a:r>
              <a:rPr lang="en-US" sz="2000" dirty="0">
                <a:latin typeface="Segoe UI Semilight" panose="020B0402040204020203" pitchFamily="34" charset="0"/>
                <a:cs typeface="Segoe UI Semilight" panose="020B0402040204020203" pitchFamily="34" charset="0"/>
              </a:rPr>
              <a:t> (</a:t>
            </a:r>
            <a:r>
              <a:rPr lang="en-US" sz="2000" dirty="0" err="1">
                <a:latin typeface="Segoe UI Semilight" panose="020B0402040204020203" pitchFamily="34" charset="0"/>
                <a:cs typeface="Segoe UI Semilight" panose="020B0402040204020203" pitchFamily="34" charset="0"/>
              </a:rPr>
              <a:t>Tuyên</a:t>
            </a:r>
            <a:r>
              <a:rPr lang="en-US" sz="2000" dirty="0">
                <a:latin typeface="Segoe UI Semilight" panose="020B0402040204020203" pitchFamily="34" charset="0"/>
                <a:cs typeface="Segoe UI Semilight" panose="020B0402040204020203" pitchFamily="34" charset="0"/>
              </a:rPr>
              <a:t> </a:t>
            </a:r>
            <a:r>
              <a:rPr lang="en-US" sz="2000" dirty="0" err="1">
                <a:latin typeface="Segoe UI Semilight" panose="020B0402040204020203" pitchFamily="34" charset="0"/>
                <a:cs typeface="Segoe UI Semilight" panose="020B0402040204020203" pitchFamily="34" charset="0"/>
              </a:rPr>
              <a:t>ngôn</a:t>
            </a:r>
            <a:r>
              <a:rPr lang="en-US" sz="2000" dirty="0">
                <a:latin typeface="Segoe UI Semilight" panose="020B0402040204020203" pitchFamily="34" charset="0"/>
                <a:cs typeface="Segoe UI Semilight" panose="020B0402040204020203" pitchFamily="34" charset="0"/>
              </a:rPr>
              <a:t> </a:t>
            </a:r>
            <a:r>
              <a:rPr lang="en-US" sz="2000" dirty="0" err="1">
                <a:latin typeface="Segoe UI Semilight" panose="020B0402040204020203" pitchFamily="34" charset="0"/>
                <a:cs typeface="Segoe UI Semilight" panose="020B0402040204020203" pitchFamily="34" charset="0"/>
              </a:rPr>
              <a:t>và</a:t>
            </a:r>
            <a:r>
              <a:rPr lang="en-US" sz="2000" dirty="0">
                <a:latin typeface="Segoe UI Semilight" panose="020B0402040204020203" pitchFamily="34" charset="0"/>
                <a:cs typeface="Segoe UI Semilight" panose="020B0402040204020203" pitchFamily="34" charset="0"/>
              </a:rPr>
              <a:t> </a:t>
            </a:r>
            <a:r>
              <a:rPr lang="en-US" sz="2000" dirty="0" err="1">
                <a:latin typeface="Segoe UI Semilight" panose="020B0402040204020203" pitchFamily="34" charset="0"/>
                <a:cs typeface="Segoe UI Semilight" panose="020B0402040204020203" pitchFamily="34" charset="0"/>
              </a:rPr>
              <a:t>nguyên</a:t>
            </a:r>
            <a:r>
              <a:rPr lang="en-US" sz="2000" dirty="0">
                <a:latin typeface="Segoe UI Semilight" panose="020B0402040204020203" pitchFamily="34" charset="0"/>
                <a:cs typeface="Segoe UI Semilight" panose="020B0402040204020203" pitchFamily="34" charset="0"/>
              </a:rPr>
              <a:t> </a:t>
            </a:r>
            <a:r>
              <a:rPr lang="en-US" sz="2000" dirty="0" err="1">
                <a:latin typeface="Segoe UI Semilight" panose="020B0402040204020203" pitchFamily="34" charset="0"/>
                <a:cs typeface="Segoe UI Semilight" panose="020B0402040204020203" pitchFamily="34" charset="0"/>
              </a:rPr>
              <a:t>tắc</a:t>
            </a:r>
            <a:r>
              <a:rPr lang="en-US" sz="2000" dirty="0">
                <a:latin typeface="Segoe UI Semilight" panose="020B0402040204020203" pitchFamily="34" charset="0"/>
                <a:cs typeface="Segoe UI Semilight" panose="020B0402040204020203" pitchFamily="34" charset="0"/>
              </a:rPr>
              <a:t> </a:t>
            </a:r>
            <a:r>
              <a:rPr lang="en-US" sz="2000" dirty="0" err="1">
                <a:latin typeface="Segoe UI Semilight" panose="020B0402040204020203" pitchFamily="34" charset="0"/>
                <a:cs typeface="Segoe UI Semilight" panose="020B0402040204020203" pitchFamily="34" charset="0"/>
              </a:rPr>
              <a:t>của</a:t>
            </a:r>
            <a:r>
              <a:rPr lang="en-US" sz="2000" dirty="0">
                <a:latin typeface="Segoe UI Semilight" panose="020B0402040204020203" pitchFamily="34" charset="0"/>
                <a:cs typeface="Segoe UI Semilight" panose="020B0402040204020203" pitchFamily="34" charset="0"/>
              </a:rPr>
              <a:t> Agile – </a:t>
            </a:r>
            <a:r>
              <a:rPr lang="en-US" sz="2000" dirty="0" err="1">
                <a:latin typeface="Segoe UI Semilight" panose="020B0402040204020203" pitchFamily="34" charset="0"/>
                <a:cs typeface="Segoe UI Semilight" panose="020B0402040204020203" pitchFamily="34" charset="0"/>
              </a:rPr>
              <a:t>Tiếng</a:t>
            </a:r>
            <a:r>
              <a:rPr lang="en-US" sz="2000" dirty="0">
                <a:latin typeface="Segoe UI Semilight" panose="020B0402040204020203" pitchFamily="34" charset="0"/>
                <a:cs typeface="Segoe UI Semilight" panose="020B0402040204020203" pitchFamily="34" charset="0"/>
              </a:rPr>
              <a:t> Anh)</a:t>
            </a:r>
          </a:p>
          <a:p>
            <a:r>
              <a:rPr lang="en-US" sz="2000" dirty="0">
                <a:latin typeface="Segoe UI Semilight" panose="020B0402040204020203" pitchFamily="34" charset="0"/>
                <a:cs typeface="Segoe UI Semilight" panose="020B0402040204020203" pitchFamily="34" charset="0"/>
                <a:hlinkClick r:id="rId3"/>
              </a:rPr>
              <a:t>https://www.scrum.org/</a:t>
            </a:r>
            <a:r>
              <a:rPr lang="en-US" sz="2000" dirty="0">
                <a:latin typeface="Segoe UI Semilight" panose="020B0402040204020203" pitchFamily="34" charset="0"/>
                <a:cs typeface="Segoe UI Semilight" panose="020B0402040204020203" pitchFamily="34" charset="0"/>
              </a:rPr>
              <a:t> (Scrum – </a:t>
            </a:r>
            <a:r>
              <a:rPr lang="en-US" sz="2000" dirty="0" err="1">
                <a:latin typeface="Segoe UI Semilight" panose="020B0402040204020203" pitchFamily="34" charset="0"/>
                <a:cs typeface="Segoe UI Semilight" panose="020B0402040204020203" pitchFamily="34" charset="0"/>
              </a:rPr>
              <a:t>Tiếng</a:t>
            </a:r>
            <a:r>
              <a:rPr lang="en-US" sz="2000" dirty="0">
                <a:latin typeface="Segoe UI Semilight" panose="020B0402040204020203" pitchFamily="34" charset="0"/>
                <a:cs typeface="Segoe UI Semilight" panose="020B0402040204020203" pitchFamily="34" charset="0"/>
              </a:rPr>
              <a:t> Anh)</a:t>
            </a:r>
          </a:p>
          <a:p>
            <a:r>
              <a:rPr lang="en-US" sz="2000" dirty="0">
                <a:latin typeface="Segoe UI Semilight" panose="020B0402040204020203" pitchFamily="34" charset="0"/>
                <a:cs typeface="Segoe UI Semilight" panose="020B0402040204020203" pitchFamily="34" charset="0"/>
                <a:hlinkClick r:id="rId4"/>
              </a:rPr>
              <a:t>http://hocvienagile.com/</a:t>
            </a:r>
            <a:r>
              <a:rPr lang="en-US" sz="2000" dirty="0">
                <a:latin typeface="Segoe UI Semilight" panose="020B0402040204020203" pitchFamily="34" charset="0"/>
                <a:cs typeface="Segoe UI Semilight" panose="020B0402040204020203" pitchFamily="34" charset="0"/>
              </a:rPr>
              <a:t> (Agile – Scrum – Lean - </a:t>
            </a:r>
            <a:r>
              <a:rPr lang="en-US" sz="2000" dirty="0" err="1">
                <a:latin typeface="Segoe UI Semilight" panose="020B0402040204020203" pitchFamily="34" charset="0"/>
                <a:cs typeface="Segoe UI Semilight" panose="020B0402040204020203" pitchFamily="34" charset="0"/>
              </a:rPr>
              <a:t>Tiếng</a:t>
            </a:r>
            <a:r>
              <a:rPr lang="en-US" sz="2000" dirty="0">
                <a:latin typeface="Segoe UI Semilight" panose="020B0402040204020203" pitchFamily="34" charset="0"/>
                <a:cs typeface="Segoe UI Semilight" panose="020B0402040204020203" pitchFamily="34" charset="0"/>
              </a:rPr>
              <a:t> </a:t>
            </a:r>
            <a:r>
              <a:rPr lang="en-US" sz="2000" dirty="0" err="1">
                <a:latin typeface="Segoe UI Semilight" panose="020B0402040204020203" pitchFamily="34" charset="0"/>
                <a:cs typeface="Segoe UI Semilight" panose="020B0402040204020203" pitchFamily="34" charset="0"/>
              </a:rPr>
              <a:t>việt</a:t>
            </a:r>
            <a:r>
              <a:rPr lang="en-US" sz="2000" dirty="0">
                <a:latin typeface="Segoe UI Semilight" panose="020B0402040204020203" pitchFamily="34" charset="0"/>
                <a:cs typeface="Segoe UI Semilight" panose="020B0402040204020203" pitchFamily="34" charset="0"/>
              </a:rPr>
              <a:t>)</a:t>
            </a:r>
          </a:p>
          <a:p>
            <a:endParaRPr lang="en-US" sz="2000" dirty="0">
              <a:latin typeface="Segoe UI Semilight" panose="020B0402040204020203" pitchFamily="34" charset="0"/>
              <a:cs typeface="Segoe UI Semilight" panose="020B0402040204020203" pitchFamily="34" charset="0"/>
            </a:endParaRPr>
          </a:p>
          <a:p>
            <a:r>
              <a:rPr lang="en-US" sz="2800" dirty="0" err="1">
                <a:latin typeface="Segoe UI Semilight" panose="020B0402040204020203" pitchFamily="34" charset="0"/>
                <a:cs typeface="Segoe UI Semilight" panose="020B0402040204020203" pitchFamily="34" charset="0"/>
              </a:rPr>
              <a:t>Hình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ảnh</a:t>
            </a:r>
            <a:r>
              <a:rPr lang="en-US" sz="2800" dirty="0">
                <a:latin typeface="Segoe UI Semilight" panose="020B0402040204020203" pitchFamily="34" charset="0"/>
                <a:cs typeface="Segoe UI Semilight" panose="020B0402040204020203" pitchFamily="34" charset="0"/>
              </a:rPr>
              <a:t>:</a:t>
            </a:r>
          </a:p>
          <a:p>
            <a:r>
              <a:rPr lang="en-US" sz="2000" dirty="0">
                <a:latin typeface="Segoe UI Semilight" panose="020B0402040204020203" pitchFamily="34" charset="0"/>
                <a:cs typeface="Segoe UI Semilight" panose="020B0402040204020203" pitchFamily="34" charset="0"/>
                <a:hlinkClick r:id="rId5"/>
              </a:rPr>
              <a:t>http://engineeredautomation.com/img/programming.jpg</a:t>
            </a:r>
            <a:endParaRPr lang="en-US" sz="2000" dirty="0">
              <a:latin typeface="Segoe UI Semilight" panose="020B0402040204020203" pitchFamily="34" charset="0"/>
              <a:cs typeface="Segoe UI Semilight" panose="020B0402040204020203" pitchFamily="34" charset="0"/>
            </a:endParaRPr>
          </a:p>
          <a:p>
            <a:r>
              <a:rPr lang="en-US" sz="2000" dirty="0">
                <a:latin typeface="Segoe UI Semilight" panose="020B0402040204020203" pitchFamily="34" charset="0"/>
                <a:cs typeface="Segoe UI Semilight" panose="020B0402040204020203" pitchFamily="34" charset="0"/>
                <a:hlinkClick r:id="rId6"/>
              </a:rPr>
              <a:t>https://upload.wikimedia.org/wikipedia/commons/6/69/Pair_Programming_3.jpg</a:t>
            </a:r>
            <a:endParaRPr lang="en-US" sz="2000" dirty="0">
              <a:latin typeface="Segoe UI Semilight" panose="020B0402040204020203" pitchFamily="34" charset="0"/>
              <a:cs typeface="Segoe UI Semilight" panose="020B0402040204020203" pitchFamily="34" charset="0"/>
            </a:endParaRPr>
          </a:p>
          <a:p>
            <a:r>
              <a:rPr lang="en-US" sz="2000" dirty="0">
                <a:latin typeface="Segoe UI Semilight" panose="020B0402040204020203" pitchFamily="34" charset="0"/>
                <a:cs typeface="Segoe UI Semilight" panose="020B0402040204020203" pitchFamily="34" charset="0"/>
                <a:hlinkClick r:id="rId7"/>
              </a:rPr>
              <a:t>http://brodzinski.com/wp-content/uploads/iceberg.png</a:t>
            </a:r>
            <a:endParaRPr lang="en-US" sz="2000" dirty="0">
              <a:latin typeface="Segoe UI Semilight" panose="020B0402040204020203" pitchFamily="34" charset="0"/>
              <a:cs typeface="Segoe UI Semilight" panose="020B0402040204020203" pitchFamily="34" charset="0"/>
            </a:endParaRPr>
          </a:p>
          <a:p>
            <a:r>
              <a:rPr lang="en-US" sz="2000" dirty="0">
                <a:latin typeface="Segoe UI Semilight" panose="020B0402040204020203" pitchFamily="34" charset="0"/>
                <a:cs typeface="Segoe UI Semilight" panose="020B0402040204020203" pitchFamily="34" charset="0"/>
                <a:hlinkClick r:id="rId8"/>
              </a:rPr>
              <a:t>http://ealingrugby.co.uk/wp-content/uploads/2014/01/DSC3282.jpg</a:t>
            </a:r>
            <a:endParaRPr lang="en-US" sz="2000" dirty="0">
              <a:latin typeface="Segoe UI Semilight" panose="020B0402040204020203" pitchFamily="34" charset="0"/>
              <a:cs typeface="Segoe UI Semilight" panose="020B0402040204020203" pitchFamily="34" charset="0"/>
            </a:endParaRPr>
          </a:p>
          <a:p>
            <a:r>
              <a:rPr lang="en-US" sz="2000" dirty="0">
                <a:latin typeface="Segoe UI Semilight" panose="020B0402040204020203" pitchFamily="34" charset="0"/>
                <a:cs typeface="Segoe UI Semilight" panose="020B0402040204020203" pitchFamily="34" charset="0"/>
                <a:hlinkClick r:id="rId9"/>
              </a:rPr>
              <a:t>http://scrumprimer.org/overview/anime_scrum_overview_green.png</a:t>
            </a:r>
            <a:endParaRPr lang="en-US" sz="2000" dirty="0">
              <a:latin typeface="Segoe UI Semilight" panose="020B0402040204020203" pitchFamily="34" charset="0"/>
              <a:cs typeface="Segoe UI Semilight" panose="020B0402040204020203" pitchFamily="34" charset="0"/>
            </a:endParaRPr>
          </a:p>
          <a:p>
            <a:r>
              <a:rPr lang="en-US" sz="2000" dirty="0">
                <a:latin typeface="Segoe UI Semilight" panose="020B0402040204020203" pitchFamily="34" charset="0"/>
                <a:cs typeface="Segoe UI Semilight" panose="020B0402040204020203" pitchFamily="34" charset="0"/>
                <a:hlinkClick r:id="rId10"/>
              </a:rPr>
              <a:t>https://i1.wp.com/www.nguoi-viet.com/wp-content/uploads/2016/11/Trump-Anmung-01.jpg</a:t>
            </a:r>
            <a:endParaRPr lang="en-US" sz="2000" dirty="0">
              <a:latin typeface="Segoe UI Semilight" panose="020B0402040204020203" pitchFamily="34" charset="0"/>
              <a:cs typeface="Segoe UI Semilight" panose="020B0402040204020203" pitchFamily="34" charset="0"/>
            </a:endParaRPr>
          </a:p>
          <a:p>
            <a:endParaRPr lang="en-US" sz="20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4003624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1"/>
            <a:ext cx="12192000" cy="6858001"/>
          </a:xfrm>
          <a:prstGeom prst="rect">
            <a:avLst/>
          </a:prstGeom>
        </p:spPr>
      </p:pic>
      <p:sp>
        <p:nvSpPr>
          <p:cNvPr id="2" name="Title 1"/>
          <p:cNvSpPr>
            <a:spLocks noGrp="1"/>
          </p:cNvSpPr>
          <p:nvPr>
            <p:ph type="ctrTitle"/>
          </p:nvPr>
        </p:nvSpPr>
        <p:spPr>
          <a:xfrm>
            <a:off x="3048000" y="4558747"/>
            <a:ext cx="9144000" cy="949739"/>
          </a:xfrm>
          <a:solidFill>
            <a:schemeClr val="accent1">
              <a:lumMod val="60000"/>
              <a:lumOff val="40000"/>
            </a:schemeClr>
          </a:solidFill>
        </p:spPr>
        <p:txBody>
          <a:bodyPr/>
          <a:lstStyle/>
          <a:p>
            <a:r>
              <a:rPr lang="en-US" dirty="0"/>
              <a:t>END</a:t>
            </a:r>
          </a:p>
        </p:txBody>
      </p:sp>
      <p:sp>
        <p:nvSpPr>
          <p:cNvPr id="6" name="TextBox 5"/>
          <p:cNvSpPr txBox="1"/>
          <p:nvPr/>
        </p:nvSpPr>
        <p:spPr>
          <a:xfrm>
            <a:off x="5340626" y="5798522"/>
            <a:ext cx="4558748" cy="769441"/>
          </a:xfrm>
          <a:prstGeom prst="rect">
            <a:avLst/>
          </a:prstGeom>
          <a:noFill/>
        </p:spPr>
        <p:txBody>
          <a:bodyPr wrap="square" rtlCol="0">
            <a:spAutoFit/>
          </a:bodyPr>
          <a:lstStyle/>
          <a:p>
            <a:r>
              <a:rPr lang="en-US" sz="4400" dirty="0">
                <a:solidFill>
                  <a:schemeClr val="bg1"/>
                </a:solidFill>
                <a:latin typeface="Segoe UI Semilight" panose="020B0402040204020203" pitchFamily="34" charset="0"/>
                <a:cs typeface="Segoe UI Semilight" panose="020B0402040204020203" pitchFamily="34" charset="0"/>
              </a:rPr>
              <a:t>AGILE IS FLEXIBLE</a:t>
            </a:r>
          </a:p>
        </p:txBody>
      </p:sp>
    </p:spTree>
    <p:extLst>
      <p:ext uri="{BB962C8B-B14F-4D97-AF65-F5344CB8AC3E}">
        <p14:creationId xmlns:p14="http://schemas.microsoft.com/office/powerpoint/2010/main" val="3899696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screen">
            <a:extLst>
              <a:ext uri="{28A0092B-C50C-407E-A947-70E740481C1C}">
                <a14:useLocalDpi xmlns:a14="http://schemas.microsoft.com/office/drawing/2010/main"/>
              </a:ext>
            </a:extLst>
          </a:blip>
          <a:srcRect t="-324"/>
          <a:stretch/>
        </p:blipFill>
        <p:spPr>
          <a:xfrm>
            <a:off x="0" y="0"/>
            <a:ext cx="12192000" cy="6858000"/>
          </a:xfrm>
          <a:prstGeom prst="rect">
            <a:avLst/>
          </a:prstGeom>
        </p:spPr>
      </p:pic>
      <p:sp>
        <p:nvSpPr>
          <p:cNvPr id="2" name="Title 1"/>
          <p:cNvSpPr>
            <a:spLocks noGrp="1"/>
          </p:cNvSpPr>
          <p:nvPr>
            <p:ph type="ctrTitle"/>
          </p:nvPr>
        </p:nvSpPr>
        <p:spPr>
          <a:xfrm>
            <a:off x="3048000" y="4558747"/>
            <a:ext cx="9144000" cy="949739"/>
          </a:xfrm>
          <a:solidFill>
            <a:schemeClr val="accent1">
              <a:lumMod val="60000"/>
              <a:lumOff val="40000"/>
            </a:schemeClr>
          </a:solidFill>
        </p:spPr>
        <p:txBody>
          <a:bodyPr/>
          <a:lstStyle/>
          <a:p>
            <a:r>
              <a:rPr lang="en-US" dirty="0"/>
              <a:t>Agile</a:t>
            </a:r>
          </a:p>
        </p:txBody>
      </p:sp>
    </p:spTree>
    <p:extLst>
      <p:ext uri="{BB962C8B-B14F-4D97-AF65-F5344CB8AC3E}">
        <p14:creationId xmlns:p14="http://schemas.microsoft.com/office/powerpoint/2010/main" val="30322954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1351721"/>
            <a:ext cx="10515600" cy="4825241"/>
          </a:xfrm>
        </p:spPr>
        <p:txBody>
          <a:bodyPr>
            <a:normAutofit/>
          </a:bodyPr>
          <a:lstStyle/>
          <a:p>
            <a:pPr marL="0" indent="0">
              <a:buNone/>
            </a:pPr>
            <a:r>
              <a:rPr lang="en-US" sz="3600" b="1" dirty="0">
                <a:latin typeface="Segoe UI Semilight" panose="020B0402040204020203" pitchFamily="34" charset="0"/>
                <a:cs typeface="Segoe UI Semilight" panose="020B0402040204020203" pitchFamily="34" charset="0"/>
              </a:rPr>
              <a:t>AGILE LÀ GÌ</a:t>
            </a:r>
          </a:p>
          <a:p>
            <a:r>
              <a:rPr lang="en-US" dirty="0">
                <a:latin typeface="Segoe UI Semilight" panose="020B0402040204020203" pitchFamily="34" charset="0"/>
                <a:cs typeface="Segoe UI Semilight" panose="020B0402040204020203" pitchFamily="34" charset="0"/>
              </a:rPr>
              <a:t>Agile </a:t>
            </a:r>
            <a:r>
              <a:rPr lang="en-US" dirty="0" err="1">
                <a:latin typeface="Segoe UI Semilight" panose="020B0402040204020203" pitchFamily="34" charset="0"/>
                <a:cs typeface="Segoe UI Semilight" panose="020B0402040204020203" pitchFamily="34" charset="0"/>
              </a:rPr>
              <a:t>là</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một</a:t>
            </a:r>
            <a:r>
              <a:rPr lang="en-US" dirty="0">
                <a:latin typeface="Segoe UI Semilight" panose="020B0402040204020203" pitchFamily="34" charset="0"/>
                <a:cs typeface="Segoe UI Semilight" panose="020B0402040204020203" pitchFamily="34" charset="0"/>
              </a:rPr>
              <a:t> </a:t>
            </a:r>
            <a:r>
              <a:rPr lang="en-US" b="1" dirty="0" err="1">
                <a:latin typeface="Segoe UI Semilight" panose="020B0402040204020203" pitchFamily="34" charset="0"/>
                <a:cs typeface="Segoe UI Semilight" panose="020B0402040204020203" pitchFamily="34" charset="0"/>
              </a:rPr>
              <a:t>tập</a:t>
            </a:r>
            <a:r>
              <a:rPr lang="en-US" b="1" dirty="0">
                <a:latin typeface="Segoe UI Semilight" panose="020B0402040204020203" pitchFamily="34" charset="0"/>
                <a:cs typeface="Segoe UI Semilight" panose="020B0402040204020203" pitchFamily="34" charset="0"/>
              </a:rPr>
              <a:t> </a:t>
            </a:r>
            <a:r>
              <a:rPr lang="en-US" b="1" dirty="0" err="1">
                <a:latin typeface="Segoe UI Semilight" panose="020B0402040204020203" pitchFamily="34" charset="0"/>
                <a:cs typeface="Segoe UI Semilight" panose="020B0402040204020203" pitchFamily="34" charset="0"/>
              </a:rPr>
              <a:t>hợp</a:t>
            </a:r>
            <a:r>
              <a:rPr lang="en-US" b="1" dirty="0">
                <a:latin typeface="Segoe UI Semilight" panose="020B0402040204020203" pitchFamily="34" charset="0"/>
                <a:cs typeface="Segoe UI Semilight" panose="020B0402040204020203" pitchFamily="34" charset="0"/>
              </a:rPr>
              <a:t> </a:t>
            </a:r>
            <a:r>
              <a:rPr lang="en-US" b="1" dirty="0" err="1">
                <a:latin typeface="Segoe UI Semilight" panose="020B0402040204020203" pitchFamily="34" charset="0"/>
                <a:cs typeface="Segoe UI Semilight" panose="020B0402040204020203" pitchFamily="34" charset="0"/>
              </a:rPr>
              <a:t>các</a:t>
            </a:r>
            <a:r>
              <a:rPr lang="en-US" b="1" dirty="0">
                <a:latin typeface="Segoe UI Semilight" panose="020B0402040204020203" pitchFamily="34" charset="0"/>
                <a:cs typeface="Segoe UI Semilight" panose="020B0402040204020203" pitchFamily="34" charset="0"/>
              </a:rPr>
              <a:t> </a:t>
            </a:r>
            <a:r>
              <a:rPr lang="en-US" b="1" dirty="0" err="1">
                <a:latin typeface="Segoe UI Semilight" panose="020B0402040204020203" pitchFamily="34" charset="0"/>
                <a:cs typeface="Segoe UI Semilight" panose="020B0402040204020203" pitchFamily="34" charset="0"/>
              </a:rPr>
              <a:t>nguyên</a:t>
            </a:r>
            <a:r>
              <a:rPr lang="en-US" b="1" dirty="0">
                <a:latin typeface="Segoe UI Semilight" panose="020B0402040204020203" pitchFamily="34" charset="0"/>
                <a:cs typeface="Segoe UI Semilight" panose="020B0402040204020203" pitchFamily="34" charset="0"/>
              </a:rPr>
              <a:t> </a:t>
            </a:r>
            <a:r>
              <a:rPr lang="en-US" b="1" dirty="0" err="1">
                <a:latin typeface="Segoe UI Semilight" panose="020B0402040204020203" pitchFamily="34" charset="0"/>
                <a:cs typeface="Segoe UI Semilight" panose="020B0402040204020203" pitchFamily="34" charset="0"/>
              </a:rPr>
              <a:t>lý</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dành</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cho</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việc</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phát</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triển</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phần</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mềm</a:t>
            </a:r>
            <a:r>
              <a:rPr lang="en-US" dirty="0">
                <a:latin typeface="Segoe UI Semilight" panose="020B0402040204020203" pitchFamily="34" charset="0"/>
                <a:cs typeface="Segoe UI Semilight" panose="020B0402040204020203" pitchFamily="34" charset="0"/>
              </a:rPr>
              <a:t>.</a:t>
            </a:r>
          </a:p>
          <a:p>
            <a:endParaRPr lang="en-US" dirty="0">
              <a:latin typeface="Segoe UI Semilight" panose="020B0402040204020203" pitchFamily="34" charset="0"/>
              <a:cs typeface="Segoe UI Semilight" panose="020B0402040204020203" pitchFamily="34" charset="0"/>
            </a:endParaRPr>
          </a:p>
          <a:p>
            <a:r>
              <a:rPr lang="en-US" dirty="0" err="1">
                <a:latin typeface="Segoe UI Semilight" panose="020B0402040204020203" pitchFamily="34" charset="0"/>
                <a:cs typeface="Segoe UI Semilight" panose="020B0402040204020203" pitchFamily="34" charset="0"/>
              </a:rPr>
              <a:t>Khuyến</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khích</a:t>
            </a:r>
            <a:r>
              <a:rPr lang="en-US" dirty="0">
                <a:latin typeface="Segoe UI Semilight" panose="020B0402040204020203" pitchFamily="34" charset="0"/>
                <a:cs typeface="Segoe UI Semilight" panose="020B0402040204020203" pitchFamily="34" charset="0"/>
              </a:rPr>
              <a:t> </a:t>
            </a:r>
            <a:r>
              <a:rPr lang="en-US" dirty="0" err="1">
                <a:latin typeface="Segoe UI Semilight" panose="020B0402040204020203" pitchFamily="34" charset="0"/>
                <a:cs typeface="Segoe UI Semilight" panose="020B0402040204020203" pitchFamily="34" charset="0"/>
              </a:rPr>
              <a:t>việc</a:t>
            </a:r>
            <a:r>
              <a:rPr lang="en-US" dirty="0">
                <a:latin typeface="Segoe UI Semilight" panose="020B0402040204020203" pitchFamily="34" charset="0"/>
                <a:cs typeface="Segoe UI Semilight" panose="020B0402040204020203" pitchFamily="34" charset="0"/>
              </a:rPr>
              <a:t>:</a:t>
            </a:r>
          </a:p>
          <a:p>
            <a:pPr lvl="1">
              <a:buFont typeface="Segoe UI Semilight" panose="020B0402040204020203" pitchFamily="34" charset="0"/>
              <a:buChar char="−"/>
            </a:pPr>
            <a:r>
              <a:rPr lang="en-US" sz="2800" dirty="0">
                <a:latin typeface="Segoe UI Semilight" panose="020B0402040204020203" pitchFamily="34" charset="0"/>
                <a:cs typeface="Segoe UI Semilight" panose="020B0402040204020203" pitchFamily="34" charset="0"/>
              </a:rPr>
              <a:t>T</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ơng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giữa</a:t>
            </a:r>
            <a:r>
              <a:rPr lang="en-US" sz="2800" dirty="0">
                <a:latin typeface="Segoe UI Semilight" panose="020B0402040204020203" pitchFamily="34" charset="0"/>
                <a:cs typeface="Segoe UI Semilight" panose="020B0402040204020203" pitchFamily="34" charset="0"/>
              </a:rPr>
              <a:t> ng</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ời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ng</a:t>
            </a:r>
            <a:r>
              <a:rPr lang="vi-VN" sz="2800" dirty="0">
                <a:latin typeface="Segoe UI Semilight" panose="020B0402040204020203" pitchFamily="34" charset="0"/>
                <a:cs typeface="Segoe UI Semilight" panose="020B0402040204020203" pitchFamily="34" charset="0"/>
              </a:rPr>
              <a:t>ư</a:t>
            </a:r>
            <a:r>
              <a:rPr lang="en-US" sz="2800" dirty="0" err="1">
                <a:latin typeface="Segoe UI Semilight" panose="020B0402040204020203" pitchFamily="34" charset="0"/>
                <a:cs typeface="Segoe UI Semilight" panose="020B0402040204020203" pitchFamily="34" charset="0"/>
              </a:rPr>
              <a:t>ời</a:t>
            </a:r>
            <a:endParaRPr lang="en-US" sz="2800" dirty="0">
              <a:latin typeface="Segoe UI Semilight" panose="020B0402040204020203" pitchFamily="34" charset="0"/>
              <a:cs typeface="Segoe UI Semilight" panose="020B0402040204020203" pitchFamily="34" charset="0"/>
            </a:endParaRPr>
          </a:p>
          <a:p>
            <a:pPr lvl="1">
              <a:buFont typeface="Segoe UI Semilight" panose="020B0402040204020203" pitchFamily="34" charset="0"/>
              <a:buChar char="−"/>
            </a:pPr>
            <a:r>
              <a:rPr lang="en-US" sz="2800" dirty="0" err="1">
                <a:latin typeface="Segoe UI Semilight" panose="020B0402040204020203" pitchFamily="34" charset="0"/>
                <a:cs typeface="Segoe UI Semilight" panose="020B0402040204020203" pitchFamily="34" charset="0"/>
              </a:rPr>
              <a:t>Chuyển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giao</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sớm</a:t>
            </a:r>
            <a:endParaRPr lang="en-US" sz="2800" dirty="0">
              <a:latin typeface="Segoe UI Semilight" panose="020B0402040204020203" pitchFamily="34" charset="0"/>
              <a:cs typeface="Segoe UI Semilight" panose="020B0402040204020203" pitchFamily="34" charset="0"/>
            </a:endParaRPr>
          </a:p>
          <a:p>
            <a:pPr lvl="1">
              <a:buFont typeface="Segoe UI Semilight" panose="020B0402040204020203" pitchFamily="34" charset="0"/>
              <a:buChar char="−"/>
            </a:pPr>
            <a:r>
              <a:rPr lang="en-US" sz="2800" dirty="0" err="1">
                <a:latin typeface="Segoe UI Semilight" panose="020B0402040204020203" pitchFamily="34" charset="0"/>
                <a:cs typeface="Segoe UI Semilight" panose="020B0402040204020203" pitchFamily="34" charset="0"/>
              </a:rPr>
              <a:t>Thích</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ứng</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với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các</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sự</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thay</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đổi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và</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cải</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tiến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liên</a:t>
            </a:r>
            <a:r>
              <a:rPr lang="en-US" sz="2800" dirty="0">
                <a:latin typeface="Segoe UI Semilight" panose="020B0402040204020203" pitchFamily="34" charset="0"/>
                <a:cs typeface="Segoe UI Semilight" panose="020B0402040204020203" pitchFamily="34" charset="0"/>
              </a:rPr>
              <a:t> </a:t>
            </a:r>
            <a:r>
              <a:rPr lang="en-US" sz="2800" dirty="0" err="1">
                <a:latin typeface="Segoe UI Semilight" panose="020B0402040204020203" pitchFamily="34" charset="0"/>
                <a:cs typeface="Segoe UI Semilight" panose="020B0402040204020203" pitchFamily="34" charset="0"/>
              </a:rPr>
              <a:t>tục</a:t>
            </a:r>
            <a:endParaRPr lang="en-US" sz="2800" dirty="0">
              <a:latin typeface="Segoe UI Semilight" panose="020B0402040204020203" pitchFamily="34" charset="0"/>
              <a:cs typeface="Segoe UI Semilight" panose="020B0402040204020203" pitchFamily="34" charset="0"/>
            </a:endParaRPr>
          </a:p>
          <a:p>
            <a:pPr marL="457200" lvl="1" indent="0">
              <a:buNone/>
            </a:pPr>
            <a:endParaRPr lang="en-US" sz="2800" dirty="0">
              <a:latin typeface="Segoe UI Semilight" panose="020B0402040204020203" pitchFamily="34" charset="0"/>
              <a:cs typeface="Segoe UI Semilight" panose="020B0402040204020203" pitchFamily="34" charset="0"/>
            </a:endParaRPr>
          </a:p>
          <a:p>
            <a:pPr marL="0" indent="0" algn="ctr">
              <a:buNone/>
            </a:pPr>
            <a:r>
              <a:rPr lang="en-US" i="1" dirty="0">
                <a:latin typeface="Segoe UI Semilight" panose="020B0402040204020203" pitchFamily="34" charset="0"/>
                <a:cs typeface="Segoe UI Semilight" panose="020B0402040204020203" pitchFamily="34" charset="0"/>
              </a:rPr>
              <a:t>Agile </a:t>
            </a:r>
            <a:r>
              <a:rPr lang="en-US" i="1" dirty="0" err="1">
                <a:latin typeface="Segoe UI Semilight" panose="020B0402040204020203" pitchFamily="34" charset="0"/>
                <a:cs typeface="Segoe UI Semilight" panose="020B0402040204020203" pitchFamily="34" charset="0"/>
              </a:rPr>
              <a:t>không</a:t>
            </a:r>
            <a:r>
              <a:rPr lang="en-US" i="1" dirty="0">
                <a:latin typeface="Segoe UI Semilight" panose="020B0402040204020203" pitchFamily="34" charset="0"/>
                <a:cs typeface="Segoe UI Semilight" panose="020B0402040204020203" pitchFamily="34" charset="0"/>
              </a:rPr>
              <a:t> </a:t>
            </a:r>
            <a:r>
              <a:rPr lang="en-US" i="1" dirty="0" err="1">
                <a:latin typeface="Segoe UI Semilight" panose="020B0402040204020203" pitchFamily="34" charset="0"/>
                <a:cs typeface="Segoe UI Semilight" panose="020B0402040204020203" pitchFamily="34" charset="0"/>
              </a:rPr>
              <a:t>phải</a:t>
            </a:r>
            <a:r>
              <a:rPr lang="en-US" i="1" dirty="0">
                <a:latin typeface="Segoe UI Semilight" panose="020B0402040204020203" pitchFamily="34" charset="0"/>
                <a:cs typeface="Segoe UI Semilight" panose="020B0402040204020203" pitchFamily="34" charset="0"/>
              </a:rPr>
              <a:t> </a:t>
            </a:r>
            <a:r>
              <a:rPr lang="en-US" i="1" dirty="0" err="1">
                <a:latin typeface="Segoe UI Semilight" panose="020B0402040204020203" pitchFamily="34" charset="0"/>
                <a:cs typeface="Segoe UI Semilight" panose="020B0402040204020203" pitchFamily="34" charset="0"/>
              </a:rPr>
              <a:t>là</a:t>
            </a:r>
            <a:r>
              <a:rPr lang="en-US" i="1" dirty="0">
                <a:latin typeface="Segoe UI Semilight" panose="020B0402040204020203" pitchFamily="34" charset="0"/>
                <a:cs typeface="Segoe UI Semilight" panose="020B0402040204020203" pitchFamily="34" charset="0"/>
              </a:rPr>
              <a:t> </a:t>
            </a:r>
            <a:r>
              <a:rPr lang="en-US" i="1" dirty="0" err="1">
                <a:latin typeface="Segoe UI Semilight" panose="020B0402040204020203" pitchFamily="34" charset="0"/>
                <a:cs typeface="Segoe UI Semilight" panose="020B0402040204020203" pitchFamily="34" charset="0"/>
              </a:rPr>
              <a:t>một</a:t>
            </a:r>
            <a:r>
              <a:rPr lang="en-US" i="1" dirty="0">
                <a:latin typeface="Segoe UI Semilight" panose="020B0402040204020203" pitchFamily="34" charset="0"/>
                <a:cs typeface="Segoe UI Semilight" panose="020B0402040204020203" pitchFamily="34" charset="0"/>
              </a:rPr>
              <a:t> </a:t>
            </a:r>
            <a:r>
              <a:rPr lang="en-US" i="1" dirty="0" err="1">
                <a:latin typeface="Segoe UI Semilight" panose="020B0402040204020203" pitchFamily="34" charset="0"/>
                <a:cs typeface="Segoe UI Semilight" panose="020B0402040204020203" pitchFamily="34" charset="0"/>
              </a:rPr>
              <a:t>ph</a:t>
            </a:r>
            <a:r>
              <a:rPr lang="vi-VN" i="1" dirty="0">
                <a:latin typeface="Segoe UI Semilight" panose="020B0402040204020203" pitchFamily="34" charset="0"/>
                <a:cs typeface="Segoe UI Semilight" panose="020B0402040204020203" pitchFamily="34" charset="0"/>
              </a:rPr>
              <a:t>ư</a:t>
            </a:r>
            <a:r>
              <a:rPr lang="en-US" i="1" dirty="0" err="1">
                <a:latin typeface="Segoe UI Semilight" panose="020B0402040204020203" pitchFamily="34" charset="0"/>
                <a:cs typeface="Segoe UI Semilight" panose="020B0402040204020203" pitchFamily="34" charset="0"/>
              </a:rPr>
              <a:t>ơng</a:t>
            </a:r>
            <a:r>
              <a:rPr lang="en-US" i="1" dirty="0">
                <a:latin typeface="Segoe UI Semilight" panose="020B0402040204020203" pitchFamily="34" charset="0"/>
                <a:cs typeface="Segoe UI Semilight" panose="020B0402040204020203" pitchFamily="34" charset="0"/>
              </a:rPr>
              <a:t> </a:t>
            </a:r>
            <a:r>
              <a:rPr lang="en-US" i="1" dirty="0" err="1">
                <a:latin typeface="Segoe UI Semilight" panose="020B0402040204020203" pitchFamily="34" charset="0"/>
                <a:cs typeface="Segoe UI Semilight" panose="020B0402040204020203" pitchFamily="34" charset="0"/>
              </a:rPr>
              <a:t>pháp</a:t>
            </a:r>
            <a:r>
              <a:rPr lang="en-US" i="1" dirty="0">
                <a:latin typeface="Segoe UI Semilight" panose="020B0402040204020203" pitchFamily="34" charset="0"/>
                <a:cs typeface="Segoe UI Semilight" panose="020B0402040204020203" pitchFamily="34" charset="0"/>
              </a:rPr>
              <a:t> </a:t>
            </a:r>
            <a:r>
              <a:rPr lang="en-US" i="1" dirty="0" err="1">
                <a:latin typeface="Segoe UI Semilight" panose="020B0402040204020203" pitchFamily="34" charset="0"/>
                <a:cs typeface="Segoe UI Semilight" panose="020B0402040204020203" pitchFamily="34" charset="0"/>
              </a:rPr>
              <a:t>cụ</a:t>
            </a:r>
            <a:r>
              <a:rPr lang="en-US" i="1" dirty="0">
                <a:latin typeface="Segoe UI Semilight" panose="020B0402040204020203" pitchFamily="34" charset="0"/>
                <a:cs typeface="Segoe UI Semilight" panose="020B0402040204020203" pitchFamily="34" charset="0"/>
              </a:rPr>
              <a:t> </a:t>
            </a:r>
            <a:r>
              <a:rPr lang="en-US" i="1" dirty="0" err="1">
                <a:latin typeface="Segoe UI Semilight" panose="020B0402040204020203" pitchFamily="34" charset="0"/>
                <a:cs typeface="Segoe UI Semilight" panose="020B0402040204020203" pitchFamily="34" charset="0"/>
              </a:rPr>
              <a:t>thể</a:t>
            </a:r>
            <a:endParaRPr lang="en-US" i="1"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151222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1351721"/>
            <a:ext cx="10515600" cy="4825241"/>
          </a:xfrm>
        </p:spPr>
        <p:txBody>
          <a:bodyPr/>
          <a:lstStyle/>
          <a:p>
            <a:pPr marL="0" indent="0">
              <a:buNone/>
            </a:pPr>
            <a:r>
              <a:rPr lang="en-US" sz="3600" b="1" dirty="0">
                <a:latin typeface="Segoe UI Semilight" panose="020B0402040204020203" pitchFamily="34" charset="0"/>
                <a:cs typeface="Segoe UI Semilight" panose="020B0402040204020203" pitchFamily="34" charset="0"/>
              </a:rPr>
              <a:t>TUYÊN NGÔN AGILE</a:t>
            </a:r>
          </a:p>
          <a:p>
            <a:endParaRPr lang="en-US" dirty="0">
              <a:latin typeface="Segoe UI Semilight" panose="020B0402040204020203" pitchFamily="34" charset="0"/>
              <a:cs typeface="Segoe UI Semilight" panose="020B0402040204020203" pitchFamily="34" charset="0"/>
            </a:endParaRPr>
          </a:p>
          <a:p>
            <a:pPr marL="0" indent="0" algn="ctr" fontAlgn="base">
              <a:buNone/>
            </a:pPr>
            <a:r>
              <a:rPr lang="vi-VN" b="1" i="1" dirty="0">
                <a:latin typeface="Segoe UI Semilight" panose="020B0402040204020203" pitchFamily="34" charset="0"/>
                <a:cs typeface="Segoe UI Semilight" panose="020B0402040204020203" pitchFamily="34" charset="0"/>
              </a:rPr>
              <a:t>Cá nhân và tương tác</a:t>
            </a:r>
            <a:r>
              <a:rPr lang="vi-VN" dirty="0">
                <a:latin typeface="Segoe UI Semilight" panose="020B0402040204020203" pitchFamily="34" charset="0"/>
                <a:cs typeface="Segoe UI Semilight" panose="020B0402040204020203" pitchFamily="34" charset="0"/>
              </a:rPr>
              <a:t> hơn là quy trình và công cụ</a:t>
            </a:r>
            <a:br>
              <a:rPr lang="vi-VN" dirty="0">
                <a:latin typeface="Segoe UI Semilight" panose="020B0402040204020203" pitchFamily="34" charset="0"/>
                <a:cs typeface="Segoe UI Semilight" panose="020B0402040204020203" pitchFamily="34" charset="0"/>
              </a:rPr>
            </a:br>
            <a:r>
              <a:rPr lang="vi-VN" b="1" i="1" dirty="0">
                <a:latin typeface="Segoe UI Semilight" panose="020B0402040204020203" pitchFamily="34" charset="0"/>
                <a:cs typeface="Segoe UI Semilight" panose="020B0402040204020203" pitchFamily="34" charset="0"/>
              </a:rPr>
              <a:t>Phần mềm chạy tốt</a:t>
            </a:r>
            <a:r>
              <a:rPr lang="vi-VN" dirty="0">
                <a:latin typeface="Segoe UI Semilight" panose="020B0402040204020203" pitchFamily="34" charset="0"/>
                <a:cs typeface="Segoe UI Semilight" panose="020B0402040204020203" pitchFamily="34" charset="0"/>
              </a:rPr>
              <a:t> hơn là tài liệu đầy đủ</a:t>
            </a:r>
            <a:br>
              <a:rPr lang="vi-VN" dirty="0">
                <a:latin typeface="Segoe UI Semilight" panose="020B0402040204020203" pitchFamily="34" charset="0"/>
                <a:cs typeface="Segoe UI Semilight" panose="020B0402040204020203" pitchFamily="34" charset="0"/>
              </a:rPr>
            </a:br>
            <a:r>
              <a:rPr lang="vi-VN" b="1" i="1" dirty="0">
                <a:latin typeface="Segoe UI Semilight" panose="020B0402040204020203" pitchFamily="34" charset="0"/>
                <a:cs typeface="Segoe UI Semilight" panose="020B0402040204020203" pitchFamily="34" charset="0"/>
              </a:rPr>
              <a:t>Cộng tác với khách hàng</a:t>
            </a:r>
            <a:r>
              <a:rPr lang="vi-VN" dirty="0">
                <a:latin typeface="Segoe UI Semilight" panose="020B0402040204020203" pitchFamily="34" charset="0"/>
                <a:cs typeface="Segoe UI Semilight" panose="020B0402040204020203" pitchFamily="34" charset="0"/>
              </a:rPr>
              <a:t> hơn là đàm phán hợp đồng</a:t>
            </a:r>
            <a:br>
              <a:rPr lang="vi-VN" dirty="0">
                <a:latin typeface="Segoe UI Semilight" panose="020B0402040204020203" pitchFamily="34" charset="0"/>
                <a:cs typeface="Segoe UI Semilight" panose="020B0402040204020203" pitchFamily="34" charset="0"/>
              </a:rPr>
            </a:br>
            <a:r>
              <a:rPr lang="vi-VN" b="1" i="1" dirty="0">
                <a:latin typeface="Segoe UI Semilight" panose="020B0402040204020203" pitchFamily="34" charset="0"/>
                <a:cs typeface="Segoe UI Semilight" panose="020B0402040204020203" pitchFamily="34" charset="0"/>
              </a:rPr>
              <a:t>Phản hồi với thay đổi</a:t>
            </a:r>
            <a:r>
              <a:rPr lang="vi-VN" dirty="0">
                <a:latin typeface="Segoe UI Semilight" panose="020B0402040204020203" pitchFamily="34" charset="0"/>
                <a:cs typeface="Segoe UI Semilight" panose="020B0402040204020203" pitchFamily="34" charset="0"/>
              </a:rPr>
              <a:t> hơn là bám sát kế hoạch</a:t>
            </a:r>
            <a:endParaRPr lang="en-US" dirty="0">
              <a:latin typeface="Segoe UI Semilight" panose="020B0402040204020203" pitchFamily="34" charset="0"/>
              <a:cs typeface="Segoe UI Semilight" panose="020B0402040204020203" pitchFamily="34" charset="0"/>
            </a:endParaRPr>
          </a:p>
          <a:p>
            <a:pPr fontAlgn="base"/>
            <a:endParaRPr lang="vi-VN" dirty="0">
              <a:latin typeface="Segoe UI Semilight" panose="020B0402040204020203" pitchFamily="34" charset="0"/>
              <a:cs typeface="Segoe UI Semilight" panose="020B0402040204020203" pitchFamily="34" charset="0"/>
            </a:endParaRPr>
          </a:p>
          <a:p>
            <a:pPr fontAlgn="base"/>
            <a:r>
              <a:rPr lang="vi-VN" sz="2500" i="1" dirty="0">
                <a:latin typeface="Segoe UI Semilight" panose="020B0402040204020203" pitchFamily="34" charset="0"/>
                <a:cs typeface="Segoe UI Semilight" panose="020B0402040204020203" pitchFamily="34" charset="0"/>
              </a:rPr>
              <a:t>Mặc dù các điều bên phải vẫn còn giá trị, nhưng các mục ở bên trái</a:t>
            </a:r>
            <a:r>
              <a:rPr lang="en-US" sz="2500" i="1" dirty="0">
                <a:latin typeface="Segoe UI Semilight" panose="020B0402040204020203" pitchFamily="34" charset="0"/>
                <a:cs typeface="Segoe UI Semilight" panose="020B0402040204020203" pitchFamily="34" charset="0"/>
              </a:rPr>
              <a:t> đ</a:t>
            </a:r>
            <a:r>
              <a:rPr lang="vi-VN" sz="2500" i="1" dirty="0">
                <a:latin typeface="Segoe UI Semilight" panose="020B0402040204020203" pitchFamily="34" charset="0"/>
                <a:cs typeface="Segoe UI Semilight" panose="020B0402040204020203" pitchFamily="34" charset="0"/>
              </a:rPr>
              <a:t>ư</a:t>
            </a:r>
            <a:r>
              <a:rPr lang="en-US" sz="2500" i="1" dirty="0" err="1">
                <a:latin typeface="Segoe UI Semilight" panose="020B0402040204020203" pitchFamily="34" charset="0"/>
                <a:cs typeface="Segoe UI Semilight" panose="020B0402040204020203" pitchFamily="34" charset="0"/>
              </a:rPr>
              <a:t>ợc</a:t>
            </a:r>
            <a:r>
              <a:rPr lang="vi-VN" sz="2500" i="1" dirty="0">
                <a:latin typeface="Segoe UI Semilight" panose="020B0402040204020203" pitchFamily="34" charset="0"/>
                <a:cs typeface="Segoe UI Semilight" panose="020B0402040204020203" pitchFamily="34" charset="0"/>
              </a:rPr>
              <a:t> đánh giá cao hơn </a:t>
            </a:r>
          </a:p>
        </p:txBody>
      </p:sp>
    </p:spTree>
    <p:extLst>
      <p:ext uri="{BB962C8B-B14F-4D97-AF65-F5344CB8AC3E}">
        <p14:creationId xmlns:p14="http://schemas.microsoft.com/office/powerpoint/2010/main" val="2785989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3263" y="1585516"/>
            <a:ext cx="6285474" cy="4681140"/>
          </a:xfrm>
          <a:prstGeom prst="rect">
            <a:avLst/>
          </a:prstGeom>
        </p:spPr>
      </p:pic>
      <p:sp>
        <p:nvSpPr>
          <p:cNvPr id="4" name="Date Placeholder 3"/>
          <p:cNvSpPr>
            <a:spLocks noGrp="1"/>
          </p:cNvSpPr>
          <p:nvPr>
            <p:ph type="dt" sz="half" idx="10"/>
          </p:nvPr>
        </p:nvSpPr>
        <p:spPr/>
        <p:txBody>
          <a:bodyPr/>
          <a:lstStyle/>
          <a:p>
            <a:fld id="{7E712989-950E-47C0-9AA9-ED0FACFB90C1}" type="datetime1">
              <a:rPr lang="vi-VN" smtClean="0"/>
              <a:t>29/05/2018</a:t>
            </a:fld>
            <a:endParaRPr lang="en-US"/>
          </a:p>
        </p:txBody>
      </p:sp>
      <p:sp>
        <p:nvSpPr>
          <p:cNvPr id="5" name="Footer Placeholder 4"/>
          <p:cNvSpPr>
            <a:spLocks noGrp="1"/>
          </p:cNvSpPr>
          <p:nvPr>
            <p:ph type="ftr" sz="quarter" idx="11"/>
          </p:nvPr>
        </p:nvSpPr>
        <p:spPr/>
        <p:txBody>
          <a:bodyPr/>
          <a:lstStyle/>
          <a:p>
            <a:r>
              <a:rPr lang="en-US"/>
              <a:t>Agile - Scrum</a:t>
            </a:r>
          </a:p>
        </p:txBody>
      </p:sp>
      <p:sp>
        <p:nvSpPr>
          <p:cNvPr id="9" name="Content Placeholder 8"/>
          <p:cNvSpPr>
            <a:spLocks noGrp="1"/>
          </p:cNvSpPr>
          <p:nvPr>
            <p:ph idx="1"/>
          </p:nvPr>
        </p:nvSpPr>
        <p:spPr>
          <a:xfrm>
            <a:off x="838200" y="1351721"/>
            <a:ext cx="10515600" cy="4825241"/>
          </a:xfrm>
        </p:spPr>
        <p:txBody>
          <a:bodyPr/>
          <a:lstStyle/>
          <a:p>
            <a:pPr marL="0" indent="0">
              <a:buNone/>
            </a:pPr>
            <a:r>
              <a:rPr lang="en-US" sz="3600" b="1" dirty="0">
                <a:latin typeface="Segoe UI Semilight" panose="020B0402040204020203" pitchFamily="34" charset="0"/>
                <a:cs typeface="Segoe UI Semilight" panose="020B0402040204020203" pitchFamily="34" charset="0"/>
              </a:rPr>
              <a:t>12 NGUYÊN TẮC CỦA AGILE</a:t>
            </a:r>
          </a:p>
          <a:p>
            <a:endParaRPr lang="en-US"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211346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extBox 4"/>
          <p:cNvSpPr txBox="1">
            <a:spLocks noChangeArrowheads="1"/>
          </p:cNvSpPr>
          <p:nvPr/>
        </p:nvSpPr>
        <p:spPr bwMode="auto">
          <a:xfrm>
            <a:off x="3455989" y="304800"/>
            <a:ext cx="5176837"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defRPr/>
            </a:pPr>
            <a:r>
              <a:rPr lang="en-US" sz="3200" b="1">
                <a:solidFill>
                  <a:schemeClr val="bg1">
                    <a:lumMod val="65000"/>
                  </a:schemeClr>
                </a:solidFill>
                <a:latin typeface="Arial" panose="020B0604020202020204" pitchFamily="34" charset="0"/>
              </a:rPr>
              <a:t>12 nguyên tắc trong Agile</a:t>
            </a:r>
            <a:endParaRPr lang="en-US" altLang="en-US" sz="3200" b="1">
              <a:solidFill>
                <a:schemeClr val="bg1">
                  <a:lumMod val="65000"/>
                </a:schemeClr>
              </a:solidFill>
              <a:latin typeface="Arial" panose="020B0604020202020204" pitchFamily="34" charset="0"/>
            </a:endParaRPr>
          </a:p>
        </p:txBody>
      </p:sp>
      <p:grpSp>
        <p:nvGrpSpPr>
          <p:cNvPr id="19459" name="Group 7"/>
          <p:cNvGrpSpPr>
            <a:grpSpLocks/>
          </p:cNvGrpSpPr>
          <p:nvPr/>
        </p:nvGrpSpPr>
        <p:grpSpPr bwMode="auto">
          <a:xfrm>
            <a:off x="1927226" y="1697038"/>
            <a:ext cx="2359025" cy="3636962"/>
            <a:chOff x="457200" y="1239996"/>
            <a:chExt cx="2177144" cy="2804886"/>
          </a:xfrm>
        </p:grpSpPr>
        <p:sp>
          <p:nvSpPr>
            <p:cNvPr id="4" name="Rectangle 3"/>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57" name="Rectangle 56"/>
            <p:cNvSpPr/>
            <p:nvPr/>
          </p:nvSpPr>
          <p:spPr>
            <a:xfrm>
              <a:off x="536316" y="1293865"/>
              <a:ext cx="2018913" cy="2694698"/>
            </a:xfrm>
            <a:prstGeom prst="rect">
              <a:avLst/>
            </a:prstGeom>
            <a:noFill/>
            <a:ln w="19050">
              <a:solidFill>
                <a:schemeClr val="accent2">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19460" name="Group 6"/>
          <p:cNvGrpSpPr>
            <a:grpSpLocks/>
          </p:cNvGrpSpPr>
          <p:nvPr/>
        </p:nvGrpSpPr>
        <p:grpSpPr bwMode="auto">
          <a:xfrm flipV="1">
            <a:off x="1800225" y="1870075"/>
            <a:ext cx="2101850" cy="738188"/>
            <a:chOff x="4763053" y="2429435"/>
            <a:chExt cx="2840865" cy="833718"/>
          </a:xfrm>
        </p:grpSpPr>
        <p:sp>
          <p:nvSpPr>
            <p:cNvPr id="55" name="Freeform 54"/>
            <p:cNvSpPr/>
            <p:nvPr/>
          </p:nvSpPr>
          <p:spPr bwMode="gray">
            <a:xfrm>
              <a:off x="4770794"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solidFill>
              <a:schemeClr val="accent4"/>
            </a:solidFill>
            <a:ln>
              <a:noFill/>
            </a:ln>
          </p:spPr>
          <p:style>
            <a:lnRef idx="0">
              <a:scrgbClr r="0" g="0" b="0"/>
            </a:lnRef>
            <a:fillRef idx="0">
              <a:scrgbClr r="0" g="0" b="0"/>
            </a:fillRef>
            <a:effectRef idx="0">
              <a:scrgbClr r="0" g="0" b="0"/>
            </a:effectRef>
            <a:fontRef idx="minor">
              <a:schemeClr val="lt1"/>
            </a:fontRef>
          </p:style>
          <p:txBody>
            <a:bodyPr anchor="ctr"/>
            <a:lstStyle/>
            <a:p>
              <a:pPr algn="ctr" eaLnBrk="1" hangingPunct="1">
                <a:defRPr/>
              </a:pPr>
              <a:endParaRPr lang="en-US" dirty="0"/>
            </a:p>
          </p:txBody>
        </p:sp>
        <p:sp>
          <p:nvSpPr>
            <p:cNvPr id="56" name="Pie 55"/>
            <p:cNvSpPr/>
            <p:nvPr/>
          </p:nvSpPr>
          <p:spPr bwMode="gray">
            <a:xfrm>
              <a:off x="4763053" y="3083859"/>
              <a:ext cx="304685" cy="179294"/>
            </a:xfrm>
            <a:prstGeom prst="pie">
              <a:avLst>
                <a:gd name="adj1" fmla="val 5429925"/>
                <a:gd name="adj2" fmla="val 1620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grpSp>
        <p:nvGrpSpPr>
          <p:cNvPr id="19461" name="Group 57"/>
          <p:cNvGrpSpPr>
            <a:grpSpLocks/>
          </p:cNvGrpSpPr>
          <p:nvPr/>
        </p:nvGrpSpPr>
        <p:grpSpPr bwMode="auto">
          <a:xfrm>
            <a:off x="4913314" y="1697038"/>
            <a:ext cx="2359025" cy="3636962"/>
            <a:chOff x="457200" y="1239996"/>
            <a:chExt cx="2177144" cy="2804886"/>
          </a:xfrm>
        </p:grpSpPr>
        <p:sp>
          <p:nvSpPr>
            <p:cNvPr id="59" name="Rectangle 58"/>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60" name="Rectangle 59"/>
            <p:cNvSpPr/>
            <p:nvPr/>
          </p:nvSpPr>
          <p:spPr>
            <a:xfrm>
              <a:off x="536316" y="1293865"/>
              <a:ext cx="2018913" cy="2694698"/>
            </a:xfrm>
            <a:prstGeom prst="rect">
              <a:avLst/>
            </a:prstGeom>
            <a:noFill/>
            <a:ln w="19050">
              <a:solidFill>
                <a:schemeClr val="accent1">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19462" name="Group 60"/>
          <p:cNvGrpSpPr>
            <a:grpSpLocks/>
          </p:cNvGrpSpPr>
          <p:nvPr/>
        </p:nvGrpSpPr>
        <p:grpSpPr bwMode="auto">
          <a:xfrm flipV="1">
            <a:off x="4800600" y="1870075"/>
            <a:ext cx="2101850" cy="738188"/>
            <a:chOff x="4782670" y="2429435"/>
            <a:chExt cx="2840865" cy="833718"/>
          </a:xfrm>
        </p:grpSpPr>
        <p:sp>
          <p:nvSpPr>
            <p:cNvPr id="64" name="Freeform 63"/>
            <p:cNvSpPr/>
            <p:nvPr/>
          </p:nvSpPr>
          <p:spPr bwMode="gray">
            <a:xfrm>
              <a:off x="4790411"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solidFill>
              <a:schemeClr val="accent1"/>
            </a:solidFill>
            <a:ln>
              <a:noFill/>
            </a:ln>
          </p:spPr>
          <p:style>
            <a:lnRef idx="0">
              <a:scrgbClr r="0" g="0" b="0"/>
            </a:lnRef>
            <a:fillRef idx="0">
              <a:scrgbClr r="0" g="0" b="0"/>
            </a:fillRef>
            <a:effectRef idx="0">
              <a:scrgbClr r="0" g="0" b="0"/>
            </a:effectRef>
            <a:fontRef idx="minor">
              <a:schemeClr val="lt1"/>
            </a:fontRef>
          </p:style>
          <p:txBody>
            <a:bodyPr anchor="ctr"/>
            <a:lstStyle/>
            <a:p>
              <a:pPr algn="ctr" eaLnBrk="1" hangingPunct="1">
                <a:defRPr/>
              </a:pPr>
              <a:endParaRPr lang="en-US" dirty="0"/>
            </a:p>
          </p:txBody>
        </p:sp>
        <p:sp>
          <p:nvSpPr>
            <p:cNvPr id="65" name="Pie 64"/>
            <p:cNvSpPr/>
            <p:nvPr/>
          </p:nvSpPr>
          <p:spPr bwMode="gray">
            <a:xfrm>
              <a:off x="4782670" y="3083859"/>
              <a:ext cx="304685" cy="179294"/>
            </a:xfrm>
            <a:prstGeom prst="pie">
              <a:avLst>
                <a:gd name="adj1" fmla="val 5429925"/>
                <a:gd name="adj2" fmla="val 1620000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grpSp>
        <p:nvGrpSpPr>
          <p:cNvPr id="19463" name="Group 71"/>
          <p:cNvGrpSpPr>
            <a:grpSpLocks/>
          </p:cNvGrpSpPr>
          <p:nvPr/>
        </p:nvGrpSpPr>
        <p:grpSpPr bwMode="auto">
          <a:xfrm>
            <a:off x="7885114" y="1697038"/>
            <a:ext cx="2359025" cy="3636962"/>
            <a:chOff x="457200" y="1239996"/>
            <a:chExt cx="2177144" cy="2804886"/>
          </a:xfrm>
        </p:grpSpPr>
        <p:sp>
          <p:nvSpPr>
            <p:cNvPr id="73" name="Rectangle 72"/>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75" name="Rectangle 74"/>
            <p:cNvSpPr/>
            <p:nvPr/>
          </p:nvSpPr>
          <p:spPr>
            <a:xfrm>
              <a:off x="536316" y="1293865"/>
              <a:ext cx="2018913" cy="2694698"/>
            </a:xfrm>
            <a:prstGeom prst="rect">
              <a:avLst/>
            </a:prstGeom>
            <a:noFill/>
            <a:ln w="19050">
              <a:solidFill>
                <a:schemeClr val="accent4">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19464" name="Group 75"/>
          <p:cNvGrpSpPr>
            <a:grpSpLocks/>
          </p:cNvGrpSpPr>
          <p:nvPr/>
        </p:nvGrpSpPr>
        <p:grpSpPr bwMode="auto">
          <a:xfrm flipV="1">
            <a:off x="7772400" y="1870075"/>
            <a:ext cx="2101850" cy="738188"/>
            <a:chOff x="4782670" y="2429435"/>
            <a:chExt cx="2840865" cy="833718"/>
          </a:xfrm>
        </p:grpSpPr>
        <p:sp>
          <p:nvSpPr>
            <p:cNvPr id="77" name="Freeform 76"/>
            <p:cNvSpPr/>
            <p:nvPr/>
          </p:nvSpPr>
          <p:spPr bwMode="gray">
            <a:xfrm>
              <a:off x="4790411"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solidFill>
              <a:schemeClr val="accent5"/>
            </a:solidFill>
            <a:ln>
              <a:noFill/>
            </a:ln>
          </p:spPr>
          <p:style>
            <a:lnRef idx="0">
              <a:scrgbClr r="0" g="0" b="0"/>
            </a:lnRef>
            <a:fillRef idx="0">
              <a:scrgbClr r="0" g="0" b="0"/>
            </a:fillRef>
            <a:effectRef idx="0">
              <a:scrgbClr r="0" g="0" b="0"/>
            </a:effectRef>
            <a:fontRef idx="minor">
              <a:schemeClr val="lt1"/>
            </a:fontRef>
          </p:style>
          <p:txBody>
            <a:bodyPr anchor="ctr"/>
            <a:lstStyle/>
            <a:p>
              <a:pPr algn="ctr" eaLnBrk="1" hangingPunct="1">
                <a:defRPr/>
              </a:pPr>
              <a:endParaRPr lang="en-US" dirty="0"/>
            </a:p>
          </p:txBody>
        </p:sp>
        <p:sp>
          <p:nvSpPr>
            <p:cNvPr id="78" name="Pie 77"/>
            <p:cNvSpPr/>
            <p:nvPr/>
          </p:nvSpPr>
          <p:spPr bwMode="gray">
            <a:xfrm>
              <a:off x="4782670" y="3083859"/>
              <a:ext cx="304685" cy="179294"/>
            </a:xfrm>
            <a:prstGeom prst="pie">
              <a:avLst>
                <a:gd name="adj1" fmla="val 5429925"/>
                <a:gd name="adj2" fmla="val 1620000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sp>
        <p:nvSpPr>
          <p:cNvPr id="19465" name="Rectangle 79"/>
          <p:cNvSpPr>
            <a:spLocks noChangeArrowheads="1"/>
          </p:cNvSpPr>
          <p:nvPr/>
        </p:nvSpPr>
        <p:spPr bwMode="auto">
          <a:xfrm>
            <a:off x="2114550" y="3048001"/>
            <a:ext cx="2228850"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600"/>
              <a:t>Thỏa mãn yêu cầu của khách hàng thông qua việc giao hàng sớm và liên tục</a:t>
            </a:r>
          </a:p>
        </p:txBody>
      </p:sp>
      <p:sp>
        <p:nvSpPr>
          <p:cNvPr id="19466" name="Rectangle 82"/>
          <p:cNvSpPr>
            <a:spLocks noChangeArrowheads="1"/>
          </p:cNvSpPr>
          <p:nvPr/>
        </p:nvSpPr>
        <p:spPr bwMode="auto">
          <a:xfrm>
            <a:off x="4970463" y="3009900"/>
            <a:ext cx="2228850" cy="132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vi-VN" altLang="en-US" sz="1600"/>
              <a:t>Giao phần mềm chạy được cho khách hàng một cách thường xuyên (giao hàng tuần hơn là hàng tháng)</a:t>
            </a:r>
            <a:endParaRPr lang="en-US" altLang="en-US" sz="1600">
              <a:solidFill>
                <a:srgbClr val="4A4644"/>
              </a:solidFill>
              <a:latin typeface="Arial" panose="020B0604020202020204" pitchFamily="34" charset="0"/>
            </a:endParaRPr>
          </a:p>
        </p:txBody>
      </p:sp>
      <p:sp>
        <p:nvSpPr>
          <p:cNvPr id="19467" name="Rectangle 83"/>
          <p:cNvSpPr>
            <a:spLocks noChangeArrowheads="1"/>
          </p:cNvSpPr>
          <p:nvPr/>
        </p:nvSpPr>
        <p:spPr bwMode="auto">
          <a:xfrm>
            <a:off x="7997825" y="3132138"/>
            <a:ext cx="2228850"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600"/>
              <a:t>Chào đón việc thay đổi yêu cầu, thậm chí là những thay đổi yêu cầu muộn</a:t>
            </a:r>
            <a:r>
              <a:rPr lang="en-US" altLang="en-US" sz="1600">
                <a:solidFill>
                  <a:srgbClr val="4A4644"/>
                </a:solidFill>
                <a:latin typeface="Arial" panose="020B0604020202020204" pitchFamily="34" charset="0"/>
              </a:rPr>
              <a:t>.</a:t>
            </a:r>
            <a:endParaRPr lang="vi-VN" altLang="en-US" sz="1600"/>
          </a:p>
        </p:txBody>
      </p:sp>
      <p:sp>
        <p:nvSpPr>
          <p:cNvPr id="11" name="TextBox 10"/>
          <p:cNvSpPr txBox="1"/>
          <p:nvPr/>
        </p:nvSpPr>
        <p:spPr>
          <a:xfrm>
            <a:off x="2014539" y="2127835"/>
            <a:ext cx="1653017"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NGUYÊN TẮC I</a:t>
            </a:r>
            <a:endParaRPr lang="en-US" sz="1600" b="1" dirty="0">
              <a:solidFill>
                <a:schemeClr val="bg1"/>
              </a:solidFill>
              <a:effectLst>
                <a:outerShdw blurRad="38100" dist="38100" dir="2700000" algn="tl">
                  <a:srgbClr val="000000">
                    <a:alpha val="43137"/>
                  </a:srgbClr>
                </a:outerShdw>
              </a:effectLst>
              <a:latin typeface="Arial" pitchFamily="34" charset="0"/>
            </a:endParaRPr>
          </a:p>
        </p:txBody>
      </p:sp>
      <p:sp>
        <p:nvSpPr>
          <p:cNvPr id="85" name="TextBox 84"/>
          <p:cNvSpPr txBox="1"/>
          <p:nvPr/>
        </p:nvSpPr>
        <p:spPr>
          <a:xfrm>
            <a:off x="5000626" y="2127835"/>
            <a:ext cx="1710725"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NGUYÊN TẮC II</a:t>
            </a:r>
            <a:endParaRPr lang="en-US" sz="1600" b="1" dirty="0">
              <a:solidFill>
                <a:schemeClr val="bg1"/>
              </a:solidFill>
              <a:effectLst>
                <a:outerShdw blurRad="38100" dist="38100" dir="2700000" algn="tl">
                  <a:srgbClr val="000000">
                    <a:alpha val="43137"/>
                  </a:srgbClr>
                </a:outerShdw>
              </a:effectLst>
              <a:latin typeface="Arial" pitchFamily="34" charset="0"/>
            </a:endParaRPr>
          </a:p>
        </p:txBody>
      </p:sp>
      <p:sp>
        <p:nvSpPr>
          <p:cNvPr id="100" name="TextBox 99"/>
          <p:cNvSpPr txBox="1"/>
          <p:nvPr/>
        </p:nvSpPr>
        <p:spPr>
          <a:xfrm>
            <a:off x="7997826" y="2127835"/>
            <a:ext cx="1768433"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NGUYÊN TẮC III</a:t>
            </a:r>
            <a:endParaRPr lang="en-US" sz="1600" b="1" dirty="0">
              <a:solidFill>
                <a:schemeClr val="bg1"/>
              </a:solidFill>
              <a:effectLst>
                <a:outerShdw blurRad="38100" dist="38100" dir="2700000" algn="tl">
                  <a:srgbClr val="000000">
                    <a:alpha val="43137"/>
                  </a:srgbClr>
                </a:outerShdw>
              </a:effectLst>
              <a:latin typeface="Arial" pitchFamily="34" charset="0"/>
            </a:endParaRPr>
          </a:p>
        </p:txBody>
      </p:sp>
    </p:spTree>
    <p:extLst>
      <p:ext uri="{BB962C8B-B14F-4D97-AF65-F5344CB8AC3E}">
        <p14:creationId xmlns:p14="http://schemas.microsoft.com/office/powerpoint/2010/main" val="3725648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82" name="Group 7"/>
          <p:cNvGrpSpPr>
            <a:grpSpLocks/>
          </p:cNvGrpSpPr>
          <p:nvPr/>
        </p:nvGrpSpPr>
        <p:grpSpPr bwMode="auto">
          <a:xfrm>
            <a:off x="1927226" y="1697038"/>
            <a:ext cx="2359025" cy="3636962"/>
            <a:chOff x="457200" y="1239996"/>
            <a:chExt cx="2177144" cy="2804886"/>
          </a:xfrm>
        </p:grpSpPr>
        <p:sp>
          <p:nvSpPr>
            <p:cNvPr id="4" name="Rectangle 3"/>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57" name="Rectangle 56"/>
            <p:cNvSpPr/>
            <p:nvPr/>
          </p:nvSpPr>
          <p:spPr>
            <a:xfrm>
              <a:off x="536316" y="1293865"/>
              <a:ext cx="2018913" cy="2694698"/>
            </a:xfrm>
            <a:prstGeom prst="rect">
              <a:avLst/>
            </a:prstGeom>
            <a:noFill/>
            <a:ln w="19050">
              <a:solidFill>
                <a:schemeClr val="accent2">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20483" name="Group 6"/>
          <p:cNvGrpSpPr>
            <a:grpSpLocks/>
          </p:cNvGrpSpPr>
          <p:nvPr/>
        </p:nvGrpSpPr>
        <p:grpSpPr bwMode="auto">
          <a:xfrm flipV="1">
            <a:off x="1800225" y="1870075"/>
            <a:ext cx="2101850" cy="738188"/>
            <a:chOff x="4763053" y="2429435"/>
            <a:chExt cx="2840865" cy="833718"/>
          </a:xfrm>
        </p:grpSpPr>
        <p:sp>
          <p:nvSpPr>
            <p:cNvPr id="55" name="Freeform 54"/>
            <p:cNvSpPr/>
            <p:nvPr/>
          </p:nvSpPr>
          <p:spPr bwMode="gray">
            <a:xfrm>
              <a:off x="4770794"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solidFill>
              <a:schemeClr val="accent3"/>
            </a:solidFill>
            <a:ln>
              <a:noFill/>
            </a:ln>
          </p:spPr>
          <p:style>
            <a:lnRef idx="0">
              <a:scrgbClr r="0" g="0" b="0"/>
            </a:lnRef>
            <a:fillRef idx="0">
              <a:scrgbClr r="0" g="0" b="0"/>
            </a:fillRef>
            <a:effectRef idx="0">
              <a:scrgbClr r="0" g="0" b="0"/>
            </a:effectRef>
            <a:fontRef idx="minor">
              <a:schemeClr val="lt1"/>
            </a:fontRef>
          </p:style>
          <p:txBody>
            <a:bodyPr anchor="ctr"/>
            <a:lstStyle/>
            <a:p>
              <a:pPr algn="ctr" eaLnBrk="1" hangingPunct="1">
                <a:defRPr/>
              </a:pPr>
              <a:endParaRPr lang="en-US" dirty="0"/>
            </a:p>
          </p:txBody>
        </p:sp>
        <p:sp>
          <p:nvSpPr>
            <p:cNvPr id="56" name="Pie 55"/>
            <p:cNvSpPr/>
            <p:nvPr/>
          </p:nvSpPr>
          <p:spPr bwMode="gray">
            <a:xfrm>
              <a:off x="4763053" y="3083859"/>
              <a:ext cx="304685" cy="179294"/>
            </a:xfrm>
            <a:prstGeom prst="pie">
              <a:avLst>
                <a:gd name="adj1" fmla="val 5429925"/>
                <a:gd name="adj2" fmla="val 16200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grpSp>
        <p:nvGrpSpPr>
          <p:cNvPr id="20484" name="Group 57"/>
          <p:cNvGrpSpPr>
            <a:grpSpLocks/>
          </p:cNvGrpSpPr>
          <p:nvPr/>
        </p:nvGrpSpPr>
        <p:grpSpPr bwMode="auto">
          <a:xfrm>
            <a:off x="4913314" y="1697038"/>
            <a:ext cx="2359025" cy="3636962"/>
            <a:chOff x="457200" y="1239996"/>
            <a:chExt cx="2177144" cy="2804886"/>
          </a:xfrm>
        </p:grpSpPr>
        <p:sp>
          <p:nvSpPr>
            <p:cNvPr id="59" name="Rectangle 58"/>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60" name="Rectangle 59"/>
            <p:cNvSpPr/>
            <p:nvPr/>
          </p:nvSpPr>
          <p:spPr>
            <a:xfrm>
              <a:off x="536316" y="1293865"/>
              <a:ext cx="2018913" cy="2694698"/>
            </a:xfrm>
            <a:prstGeom prst="rect">
              <a:avLst/>
            </a:prstGeom>
            <a:noFill/>
            <a:ln w="19050">
              <a:solidFill>
                <a:schemeClr val="accent1">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20485" name="Group 60"/>
          <p:cNvGrpSpPr>
            <a:grpSpLocks/>
          </p:cNvGrpSpPr>
          <p:nvPr/>
        </p:nvGrpSpPr>
        <p:grpSpPr bwMode="auto">
          <a:xfrm flipV="1">
            <a:off x="4800600" y="1870075"/>
            <a:ext cx="2101850" cy="738188"/>
            <a:chOff x="4782670" y="2429435"/>
            <a:chExt cx="2840865" cy="833718"/>
          </a:xfrm>
        </p:grpSpPr>
        <p:sp>
          <p:nvSpPr>
            <p:cNvPr id="64" name="Freeform 63"/>
            <p:cNvSpPr/>
            <p:nvPr/>
          </p:nvSpPr>
          <p:spPr bwMode="gray">
            <a:xfrm>
              <a:off x="4790411"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solidFill>
              <a:schemeClr val="accent6"/>
            </a:solidFill>
            <a:ln>
              <a:noFill/>
            </a:ln>
          </p:spPr>
          <p:style>
            <a:lnRef idx="0">
              <a:scrgbClr r="0" g="0" b="0"/>
            </a:lnRef>
            <a:fillRef idx="0">
              <a:scrgbClr r="0" g="0" b="0"/>
            </a:fillRef>
            <a:effectRef idx="0">
              <a:scrgbClr r="0" g="0" b="0"/>
            </a:effectRef>
            <a:fontRef idx="minor">
              <a:schemeClr val="lt1"/>
            </a:fontRef>
          </p:style>
          <p:txBody>
            <a:bodyPr anchor="ctr"/>
            <a:lstStyle/>
            <a:p>
              <a:pPr algn="ctr" eaLnBrk="1" hangingPunct="1">
                <a:defRPr/>
              </a:pPr>
              <a:endParaRPr lang="en-US" dirty="0"/>
            </a:p>
          </p:txBody>
        </p:sp>
        <p:sp>
          <p:nvSpPr>
            <p:cNvPr id="65" name="Pie 64"/>
            <p:cNvSpPr/>
            <p:nvPr/>
          </p:nvSpPr>
          <p:spPr bwMode="gray">
            <a:xfrm>
              <a:off x="4782670" y="3083859"/>
              <a:ext cx="304685" cy="179294"/>
            </a:xfrm>
            <a:prstGeom prst="pie">
              <a:avLst>
                <a:gd name="adj1" fmla="val 5429925"/>
                <a:gd name="adj2" fmla="val 1620000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grpSp>
        <p:nvGrpSpPr>
          <p:cNvPr id="20486" name="Group 71"/>
          <p:cNvGrpSpPr>
            <a:grpSpLocks/>
          </p:cNvGrpSpPr>
          <p:nvPr/>
        </p:nvGrpSpPr>
        <p:grpSpPr bwMode="auto">
          <a:xfrm>
            <a:off x="7885114" y="1697038"/>
            <a:ext cx="2359025" cy="3636962"/>
            <a:chOff x="457200" y="1239996"/>
            <a:chExt cx="2177144" cy="2804886"/>
          </a:xfrm>
        </p:grpSpPr>
        <p:sp>
          <p:nvSpPr>
            <p:cNvPr id="73" name="Rectangle 72"/>
            <p:cNvSpPr/>
            <p:nvPr/>
          </p:nvSpPr>
          <p:spPr>
            <a:xfrm>
              <a:off x="457200" y="1239996"/>
              <a:ext cx="2177144" cy="280488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75" name="Rectangle 74"/>
            <p:cNvSpPr/>
            <p:nvPr/>
          </p:nvSpPr>
          <p:spPr>
            <a:xfrm>
              <a:off x="536316" y="1293865"/>
              <a:ext cx="2018913" cy="2694698"/>
            </a:xfrm>
            <a:prstGeom prst="rect">
              <a:avLst/>
            </a:prstGeom>
            <a:noFill/>
            <a:ln w="19050">
              <a:solidFill>
                <a:schemeClr val="accent4">
                  <a:lumMod val="60000"/>
                  <a:lumOff val="40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grpSp>
      <p:grpSp>
        <p:nvGrpSpPr>
          <p:cNvPr id="20487" name="Group 75"/>
          <p:cNvGrpSpPr>
            <a:grpSpLocks/>
          </p:cNvGrpSpPr>
          <p:nvPr/>
        </p:nvGrpSpPr>
        <p:grpSpPr bwMode="auto">
          <a:xfrm flipV="1">
            <a:off x="7772400" y="1870075"/>
            <a:ext cx="2101850" cy="738188"/>
            <a:chOff x="4782670" y="2429435"/>
            <a:chExt cx="2840865" cy="833718"/>
          </a:xfrm>
        </p:grpSpPr>
        <p:sp>
          <p:nvSpPr>
            <p:cNvPr id="77" name="Freeform 76"/>
            <p:cNvSpPr/>
            <p:nvPr/>
          </p:nvSpPr>
          <p:spPr bwMode="gray">
            <a:xfrm>
              <a:off x="4790411" y="2429435"/>
              <a:ext cx="2833124" cy="768967"/>
            </a:xfrm>
            <a:custGeom>
              <a:avLst/>
              <a:gdLst>
                <a:gd name="connsiteX0" fmla="*/ 0 w 1205789"/>
                <a:gd name="connsiteY0" fmla="*/ 0 h 404774"/>
                <a:gd name="connsiteX1" fmla="*/ 1003402 w 1205789"/>
                <a:gd name="connsiteY1" fmla="*/ 0 h 404774"/>
                <a:gd name="connsiteX2" fmla="*/ 1205789 w 1205789"/>
                <a:gd name="connsiteY2" fmla="*/ 202387 h 404774"/>
                <a:gd name="connsiteX3" fmla="*/ 1003402 w 1205789"/>
                <a:gd name="connsiteY3" fmla="*/ 404774 h 404774"/>
                <a:gd name="connsiteX4" fmla="*/ 0 w 1205789"/>
                <a:gd name="connsiteY4" fmla="*/ 404774 h 404774"/>
                <a:gd name="connsiteX5" fmla="*/ 0 w 1205789"/>
                <a:gd name="connsiteY5" fmla="*/ 0 h 404774"/>
                <a:gd name="connsiteX0" fmla="*/ 7314 w 1213103"/>
                <a:gd name="connsiteY0" fmla="*/ 0 h 404774"/>
                <a:gd name="connsiteX1" fmla="*/ 1010716 w 1213103"/>
                <a:gd name="connsiteY1" fmla="*/ 0 h 404774"/>
                <a:gd name="connsiteX2" fmla="*/ 1213103 w 1213103"/>
                <a:gd name="connsiteY2" fmla="*/ 202387 h 404774"/>
                <a:gd name="connsiteX3" fmla="*/ 1010716 w 1213103"/>
                <a:gd name="connsiteY3" fmla="*/ 404774 h 404774"/>
                <a:gd name="connsiteX4" fmla="*/ 7314 w 1213103"/>
                <a:gd name="connsiteY4" fmla="*/ 404774 h 404774"/>
                <a:gd name="connsiteX5" fmla="*/ 0 w 1213103"/>
                <a:gd name="connsiteY5" fmla="*/ 131673 h 404774"/>
                <a:gd name="connsiteX6" fmla="*/ 7314 w 1213103"/>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0 w 1295399"/>
                <a:gd name="connsiteY5" fmla="*/ 99974 h 404774"/>
                <a:gd name="connsiteX6" fmla="*/ 89610 w 1295399"/>
                <a:gd name="connsiteY6" fmla="*/ 0 h 404774"/>
                <a:gd name="connsiteX0" fmla="*/ 89610 w 1295399"/>
                <a:gd name="connsiteY0" fmla="*/ 0 h 404774"/>
                <a:gd name="connsiteX1" fmla="*/ 1093012 w 1295399"/>
                <a:gd name="connsiteY1" fmla="*/ 0 h 404774"/>
                <a:gd name="connsiteX2" fmla="*/ 1295399 w 1295399"/>
                <a:gd name="connsiteY2" fmla="*/ 202387 h 404774"/>
                <a:gd name="connsiteX3" fmla="*/ 1093012 w 1295399"/>
                <a:gd name="connsiteY3" fmla="*/ 404774 h 404774"/>
                <a:gd name="connsiteX4" fmla="*/ 89610 w 1295399"/>
                <a:gd name="connsiteY4" fmla="*/ 404774 h 404774"/>
                <a:gd name="connsiteX5" fmla="*/ 60350 w 1295399"/>
                <a:gd name="connsiteY5" fmla="*/ 299923 h 404774"/>
                <a:gd name="connsiteX6" fmla="*/ 0 w 1295399"/>
                <a:gd name="connsiteY6" fmla="*/ 99974 h 404774"/>
                <a:gd name="connsiteX7" fmla="*/ 89610 w 1295399"/>
                <a:gd name="connsiteY7" fmla="*/ 0 h 4047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104497 w 1310286"/>
                <a:gd name="connsiteY0" fmla="*/ 0 h 480974"/>
                <a:gd name="connsiteX1" fmla="*/ 1107899 w 1310286"/>
                <a:gd name="connsiteY1" fmla="*/ 0 h 480974"/>
                <a:gd name="connsiteX2" fmla="*/ 1310286 w 1310286"/>
                <a:gd name="connsiteY2" fmla="*/ 202387 h 480974"/>
                <a:gd name="connsiteX3" fmla="*/ 1107899 w 1310286"/>
                <a:gd name="connsiteY3" fmla="*/ 404774 h 480974"/>
                <a:gd name="connsiteX4" fmla="*/ 104497 w 1310286"/>
                <a:gd name="connsiteY4" fmla="*/ 404774 h 480974"/>
                <a:gd name="connsiteX5" fmla="*/ 14887 w 1310286"/>
                <a:gd name="connsiteY5" fmla="*/ 480974 h 480974"/>
                <a:gd name="connsiteX6" fmla="*/ 14887 w 1310286"/>
                <a:gd name="connsiteY6" fmla="*/ 99974 h 480974"/>
                <a:gd name="connsiteX7" fmla="*/ 104497 w 1310286"/>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0 h 480974"/>
                <a:gd name="connsiteX1" fmla="*/ 1093012 w 1295399"/>
                <a:gd name="connsiteY1" fmla="*/ 0 h 480974"/>
                <a:gd name="connsiteX2" fmla="*/ 1295399 w 1295399"/>
                <a:gd name="connsiteY2" fmla="*/ 202387 h 480974"/>
                <a:gd name="connsiteX3" fmla="*/ 1093012 w 1295399"/>
                <a:gd name="connsiteY3" fmla="*/ 404774 h 480974"/>
                <a:gd name="connsiteX4" fmla="*/ 89610 w 1295399"/>
                <a:gd name="connsiteY4" fmla="*/ 404774 h 480974"/>
                <a:gd name="connsiteX5" fmla="*/ 0 w 1295399"/>
                <a:gd name="connsiteY5" fmla="*/ 480974 h 480974"/>
                <a:gd name="connsiteX6" fmla="*/ 0 w 1295399"/>
                <a:gd name="connsiteY6" fmla="*/ 99974 h 480974"/>
                <a:gd name="connsiteX7" fmla="*/ 89610 w 1295399"/>
                <a:gd name="connsiteY7" fmla="*/ 0 h 480974"/>
                <a:gd name="connsiteX0" fmla="*/ 89610 w 1295399"/>
                <a:gd name="connsiteY0" fmla="*/ 2367 h 483341"/>
                <a:gd name="connsiteX1" fmla="*/ 1093012 w 1295399"/>
                <a:gd name="connsiteY1" fmla="*/ 2367 h 483341"/>
                <a:gd name="connsiteX2" fmla="*/ 1295399 w 1295399"/>
                <a:gd name="connsiteY2" fmla="*/ 204754 h 483341"/>
                <a:gd name="connsiteX3" fmla="*/ 1093012 w 1295399"/>
                <a:gd name="connsiteY3" fmla="*/ 407141 h 483341"/>
                <a:gd name="connsiteX4" fmla="*/ 89610 w 1295399"/>
                <a:gd name="connsiteY4" fmla="*/ 407141 h 483341"/>
                <a:gd name="connsiteX5" fmla="*/ 0 w 1295399"/>
                <a:gd name="connsiteY5" fmla="*/ 483341 h 483341"/>
                <a:gd name="connsiteX6" fmla="*/ 0 w 1295399"/>
                <a:gd name="connsiteY6" fmla="*/ 102341 h 483341"/>
                <a:gd name="connsiteX7" fmla="*/ 89610 w 1295399"/>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03929 w 1309718"/>
                <a:gd name="connsiteY0" fmla="*/ 2367 h 483341"/>
                <a:gd name="connsiteX1" fmla="*/ 1107331 w 1309718"/>
                <a:gd name="connsiteY1" fmla="*/ 2367 h 483341"/>
                <a:gd name="connsiteX2" fmla="*/ 1309718 w 1309718"/>
                <a:gd name="connsiteY2" fmla="*/ 204754 h 483341"/>
                <a:gd name="connsiteX3" fmla="*/ 1107331 w 1309718"/>
                <a:gd name="connsiteY3" fmla="*/ 407141 h 483341"/>
                <a:gd name="connsiteX4" fmla="*/ 103929 w 1309718"/>
                <a:gd name="connsiteY4" fmla="*/ 407141 h 483341"/>
                <a:gd name="connsiteX5" fmla="*/ 14319 w 1309718"/>
                <a:gd name="connsiteY5" fmla="*/ 483341 h 483341"/>
                <a:gd name="connsiteX6" fmla="*/ 14319 w 1309718"/>
                <a:gd name="connsiteY6" fmla="*/ 102341 h 483341"/>
                <a:gd name="connsiteX7" fmla="*/ 103929 w 1309718"/>
                <a:gd name="connsiteY7" fmla="*/ 2367 h 483341"/>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03929 w 1309718"/>
                <a:gd name="connsiteY4" fmla="*/ 404774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140419 w 1309718"/>
                <a:gd name="connsiteY0" fmla="*/ 2549 h 480974"/>
                <a:gd name="connsiteX1" fmla="*/ 1107331 w 1309718"/>
                <a:gd name="connsiteY1" fmla="*/ 0 h 480974"/>
                <a:gd name="connsiteX2" fmla="*/ 1309718 w 1309718"/>
                <a:gd name="connsiteY2" fmla="*/ 202387 h 480974"/>
                <a:gd name="connsiteX3" fmla="*/ 1107331 w 1309718"/>
                <a:gd name="connsiteY3" fmla="*/ 404774 h 480974"/>
                <a:gd name="connsiteX4" fmla="*/ 137051 w 1309718"/>
                <a:gd name="connsiteY4" fmla="*/ 410439 h 480974"/>
                <a:gd name="connsiteX5" fmla="*/ 14319 w 1309718"/>
                <a:gd name="connsiteY5" fmla="*/ 480974 h 480974"/>
                <a:gd name="connsiteX6" fmla="*/ 14319 w 1309718"/>
                <a:gd name="connsiteY6" fmla="*/ 99974 h 480974"/>
                <a:gd name="connsiteX7" fmla="*/ 140419 w 1309718"/>
                <a:gd name="connsiteY7" fmla="*/ 2549 h 480974"/>
                <a:gd name="connsiteX0" fmla="*/ 94046 w 1309718"/>
                <a:gd name="connsiteY0" fmla="*/ 2367 h 483679"/>
                <a:gd name="connsiteX1" fmla="*/ 1107331 w 1309718"/>
                <a:gd name="connsiteY1" fmla="*/ 2705 h 483679"/>
                <a:gd name="connsiteX2" fmla="*/ 1309718 w 1309718"/>
                <a:gd name="connsiteY2" fmla="*/ 205092 h 483679"/>
                <a:gd name="connsiteX3" fmla="*/ 1107331 w 1309718"/>
                <a:gd name="connsiteY3" fmla="*/ 407479 h 483679"/>
                <a:gd name="connsiteX4" fmla="*/ 137051 w 1309718"/>
                <a:gd name="connsiteY4" fmla="*/ 413144 h 483679"/>
                <a:gd name="connsiteX5" fmla="*/ 14319 w 1309718"/>
                <a:gd name="connsiteY5" fmla="*/ 483679 h 483679"/>
                <a:gd name="connsiteX6" fmla="*/ 14319 w 1309718"/>
                <a:gd name="connsiteY6" fmla="*/ 102679 h 483679"/>
                <a:gd name="connsiteX7" fmla="*/ 94046 w 1309718"/>
                <a:gd name="connsiteY7" fmla="*/ 2367 h 483679"/>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11030 h 492342"/>
                <a:gd name="connsiteX1" fmla="*/ 1107331 w 1309718"/>
                <a:gd name="connsiteY1" fmla="*/ 11368 h 492342"/>
                <a:gd name="connsiteX2" fmla="*/ 1309718 w 1309718"/>
                <a:gd name="connsiteY2" fmla="*/ 213755 h 492342"/>
                <a:gd name="connsiteX3" fmla="*/ 1107331 w 1309718"/>
                <a:gd name="connsiteY3" fmla="*/ 416142 h 492342"/>
                <a:gd name="connsiteX4" fmla="*/ 137051 w 1309718"/>
                <a:gd name="connsiteY4" fmla="*/ 421807 h 492342"/>
                <a:gd name="connsiteX5" fmla="*/ 14319 w 1309718"/>
                <a:gd name="connsiteY5" fmla="*/ 492342 h 492342"/>
                <a:gd name="connsiteX6" fmla="*/ 14319 w 1309718"/>
                <a:gd name="connsiteY6" fmla="*/ 111342 h 492342"/>
                <a:gd name="connsiteX7" fmla="*/ 94046 w 1309718"/>
                <a:gd name="connsiteY7" fmla="*/ 11030 h 49234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94046 w 1309718"/>
                <a:gd name="connsiteY0" fmla="*/ 0 h 481312"/>
                <a:gd name="connsiteX1" fmla="*/ 1107331 w 1309718"/>
                <a:gd name="connsiteY1" fmla="*/ 338 h 481312"/>
                <a:gd name="connsiteX2" fmla="*/ 1309718 w 1309718"/>
                <a:gd name="connsiteY2" fmla="*/ 202725 h 481312"/>
                <a:gd name="connsiteX3" fmla="*/ 1107331 w 1309718"/>
                <a:gd name="connsiteY3" fmla="*/ 405112 h 481312"/>
                <a:gd name="connsiteX4" fmla="*/ 137051 w 1309718"/>
                <a:gd name="connsiteY4" fmla="*/ 410777 h 481312"/>
                <a:gd name="connsiteX5" fmla="*/ 14319 w 1309718"/>
                <a:gd name="connsiteY5" fmla="*/ 481312 h 481312"/>
                <a:gd name="connsiteX6" fmla="*/ 14319 w 1309718"/>
                <a:gd name="connsiteY6" fmla="*/ 100312 h 481312"/>
                <a:gd name="connsiteX7" fmla="*/ 94046 w 1309718"/>
                <a:gd name="connsiteY7" fmla="*/ 0 h 481312"/>
                <a:gd name="connsiteX0" fmla="*/ 81513 w 1297185"/>
                <a:gd name="connsiteY0" fmla="*/ 0 h 481312"/>
                <a:gd name="connsiteX1" fmla="*/ 1094798 w 1297185"/>
                <a:gd name="connsiteY1" fmla="*/ 338 h 481312"/>
                <a:gd name="connsiteX2" fmla="*/ 1297185 w 1297185"/>
                <a:gd name="connsiteY2" fmla="*/ 202725 h 481312"/>
                <a:gd name="connsiteX3" fmla="*/ 1094798 w 1297185"/>
                <a:gd name="connsiteY3" fmla="*/ 405112 h 481312"/>
                <a:gd name="connsiteX4" fmla="*/ 124518 w 1297185"/>
                <a:gd name="connsiteY4" fmla="*/ 410777 h 481312"/>
                <a:gd name="connsiteX5" fmla="*/ 1786 w 1297185"/>
                <a:gd name="connsiteY5" fmla="*/ 481312 h 481312"/>
                <a:gd name="connsiteX6" fmla="*/ 1786 w 1297185"/>
                <a:gd name="connsiteY6" fmla="*/ 100312 h 481312"/>
                <a:gd name="connsiteX7" fmla="*/ 81513 w 1297185"/>
                <a:gd name="connsiteY7" fmla="*/ 0 h 481312"/>
                <a:gd name="connsiteX0" fmla="*/ 79727 w 1295399"/>
                <a:gd name="connsiteY0" fmla="*/ 0 h 481312"/>
                <a:gd name="connsiteX1" fmla="*/ 1093012 w 1295399"/>
                <a:gd name="connsiteY1" fmla="*/ 338 h 481312"/>
                <a:gd name="connsiteX2" fmla="*/ 1295399 w 1295399"/>
                <a:gd name="connsiteY2" fmla="*/ 202725 h 481312"/>
                <a:gd name="connsiteX3" fmla="*/ 1093012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302292"/>
                <a:gd name="connsiteY0" fmla="*/ 0 h 481312"/>
                <a:gd name="connsiteX1" fmla="*/ 1134372 w 1302292"/>
                <a:gd name="connsiteY1" fmla="*/ 1301 h 481312"/>
                <a:gd name="connsiteX2" fmla="*/ 1295399 w 1302292"/>
                <a:gd name="connsiteY2" fmla="*/ 202725 h 481312"/>
                <a:gd name="connsiteX3" fmla="*/ 1093012 w 1302292"/>
                <a:gd name="connsiteY3" fmla="*/ 405112 h 481312"/>
                <a:gd name="connsiteX4" fmla="*/ 122732 w 1302292"/>
                <a:gd name="connsiteY4" fmla="*/ 410777 h 481312"/>
                <a:gd name="connsiteX5" fmla="*/ 0 w 1302292"/>
                <a:gd name="connsiteY5" fmla="*/ 481312 h 481312"/>
                <a:gd name="connsiteX6" fmla="*/ 0 w 1302292"/>
                <a:gd name="connsiteY6" fmla="*/ 100312 h 481312"/>
                <a:gd name="connsiteX7" fmla="*/ 79727 w 1302292"/>
                <a:gd name="connsiteY7" fmla="*/ 0 h 481312"/>
                <a:gd name="connsiteX0" fmla="*/ 79727 w 1295608"/>
                <a:gd name="connsiteY0" fmla="*/ 0 h 481312"/>
                <a:gd name="connsiteX1" fmla="*/ 1134372 w 1295608"/>
                <a:gd name="connsiteY1" fmla="*/ 1301 h 481312"/>
                <a:gd name="connsiteX2" fmla="*/ 1295399 w 1295608"/>
                <a:gd name="connsiteY2" fmla="*/ 202725 h 481312"/>
                <a:gd name="connsiteX3" fmla="*/ 1133118 w 1295608"/>
                <a:gd name="connsiteY3" fmla="*/ 405112 h 481312"/>
                <a:gd name="connsiteX4" fmla="*/ 122732 w 1295608"/>
                <a:gd name="connsiteY4" fmla="*/ 410777 h 481312"/>
                <a:gd name="connsiteX5" fmla="*/ 0 w 1295608"/>
                <a:gd name="connsiteY5" fmla="*/ 481312 h 481312"/>
                <a:gd name="connsiteX6" fmla="*/ 0 w 1295608"/>
                <a:gd name="connsiteY6" fmla="*/ 100312 h 481312"/>
                <a:gd name="connsiteX7" fmla="*/ 79727 w 1295608"/>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33118 w 1295399"/>
                <a:gd name="connsiteY3" fmla="*/ 405112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34372 w 1295399"/>
                <a:gd name="connsiteY1" fmla="*/ 1301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 name="connsiteX0" fmla="*/ 79727 w 1295399"/>
                <a:gd name="connsiteY0" fmla="*/ 0 h 481312"/>
                <a:gd name="connsiteX1" fmla="*/ 1156305 w 1295399"/>
                <a:gd name="connsiteY1" fmla="*/ 6114 h 481312"/>
                <a:gd name="connsiteX2" fmla="*/ 1295399 w 1295399"/>
                <a:gd name="connsiteY2" fmla="*/ 202725 h 481312"/>
                <a:gd name="connsiteX3" fmla="*/ 1165078 w 1295399"/>
                <a:gd name="connsiteY3" fmla="*/ 406074 h 481312"/>
                <a:gd name="connsiteX4" fmla="*/ 122732 w 1295399"/>
                <a:gd name="connsiteY4" fmla="*/ 410777 h 481312"/>
                <a:gd name="connsiteX5" fmla="*/ 0 w 1295399"/>
                <a:gd name="connsiteY5" fmla="*/ 481312 h 481312"/>
                <a:gd name="connsiteX6" fmla="*/ 0 w 1295399"/>
                <a:gd name="connsiteY6" fmla="*/ 100312 h 481312"/>
                <a:gd name="connsiteX7" fmla="*/ 79727 w 1295399"/>
                <a:gd name="connsiteY7" fmla="*/ 0 h 48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5399" h="481312">
                  <a:moveTo>
                    <a:pt x="79727" y="0"/>
                  </a:moveTo>
                  <a:lnTo>
                    <a:pt x="1156305" y="6114"/>
                  </a:lnTo>
                  <a:lnTo>
                    <a:pt x="1295399" y="202725"/>
                  </a:lnTo>
                  <a:lnTo>
                    <a:pt x="1165078" y="406074"/>
                  </a:lnTo>
                  <a:lnTo>
                    <a:pt x="122732" y="410777"/>
                  </a:lnTo>
                  <a:cubicBezTo>
                    <a:pt x="78235" y="412895"/>
                    <a:pt x="11453" y="402374"/>
                    <a:pt x="0" y="481312"/>
                  </a:cubicBezTo>
                  <a:lnTo>
                    <a:pt x="0" y="100312"/>
                  </a:lnTo>
                  <a:cubicBezTo>
                    <a:pt x="721" y="14824"/>
                    <a:pt x="31644" y="5334"/>
                    <a:pt x="79727" y="0"/>
                  </a:cubicBezTo>
                  <a:close/>
                </a:path>
              </a:pathLst>
            </a:custGeom>
            <a:solidFill>
              <a:schemeClr val="dk1"/>
            </a:solidFill>
            <a:ln>
              <a:noFill/>
            </a:ln>
          </p:spPr>
          <p:style>
            <a:lnRef idx="0">
              <a:scrgbClr r="0" g="0" b="0"/>
            </a:lnRef>
            <a:fillRef idx="0">
              <a:scrgbClr r="0" g="0" b="0"/>
            </a:fillRef>
            <a:effectRef idx="0">
              <a:scrgbClr r="0" g="0" b="0"/>
            </a:effectRef>
            <a:fontRef idx="minor">
              <a:schemeClr val="lt1"/>
            </a:fontRef>
          </p:style>
          <p:txBody>
            <a:bodyPr anchor="ctr"/>
            <a:lstStyle/>
            <a:p>
              <a:pPr algn="ctr" eaLnBrk="1" hangingPunct="1">
                <a:defRPr/>
              </a:pPr>
              <a:endParaRPr lang="en-US" dirty="0"/>
            </a:p>
          </p:txBody>
        </p:sp>
        <p:sp>
          <p:nvSpPr>
            <p:cNvPr id="78" name="Pie 77"/>
            <p:cNvSpPr/>
            <p:nvPr/>
          </p:nvSpPr>
          <p:spPr bwMode="gray">
            <a:xfrm>
              <a:off x="4782670" y="3083859"/>
              <a:ext cx="304685" cy="179294"/>
            </a:xfrm>
            <a:prstGeom prst="pie">
              <a:avLst>
                <a:gd name="adj1" fmla="val 5429925"/>
                <a:gd name="adj2" fmla="val 1620000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dirty="0">
                <a:solidFill>
                  <a:schemeClr val="tx1"/>
                </a:solidFill>
              </a:endParaRPr>
            </a:p>
          </p:txBody>
        </p:sp>
      </p:grpSp>
      <p:sp>
        <p:nvSpPr>
          <p:cNvPr id="20488" name="Rectangle 79"/>
          <p:cNvSpPr>
            <a:spLocks noChangeArrowheads="1"/>
          </p:cNvSpPr>
          <p:nvPr/>
        </p:nvSpPr>
        <p:spPr bwMode="auto">
          <a:xfrm>
            <a:off x="2114551" y="2990850"/>
            <a:ext cx="2085975" cy="132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vi-VN" altLang="en-US" sz="1600"/>
              <a:t>Nhà kinh doanh và kỹ sư lập trình phải làm việc cùng nhau hàng</a:t>
            </a:r>
            <a:r>
              <a:rPr lang="en-US" altLang="en-US" sz="1600"/>
              <a:t> </a:t>
            </a:r>
            <a:r>
              <a:rPr lang="vi-VN" altLang="en-US" sz="1600"/>
              <a:t>ngày trong suốt dự án</a:t>
            </a:r>
          </a:p>
          <a:p>
            <a:pPr>
              <a:spcBef>
                <a:spcPct val="0"/>
              </a:spcBef>
              <a:buFontTx/>
              <a:buNone/>
            </a:pPr>
            <a:endParaRPr lang="en-US" altLang="en-US" sz="1600"/>
          </a:p>
        </p:txBody>
      </p:sp>
      <p:sp>
        <p:nvSpPr>
          <p:cNvPr id="20489" name="Rectangle 82"/>
          <p:cNvSpPr>
            <a:spLocks noChangeArrowheads="1"/>
          </p:cNvSpPr>
          <p:nvPr/>
        </p:nvSpPr>
        <p:spPr bwMode="auto">
          <a:xfrm>
            <a:off x="4989513" y="2952751"/>
            <a:ext cx="2228850"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vi-VN" altLang="en-US" sz="1600"/>
              <a:t>Các dự án được xây dựng xung quanh những cá nhân có động lực. Cung cấp cho họ môi trường và sự hỗ trợ cần thiết, và tin tưởng họ để hoàn thành công việc</a:t>
            </a:r>
          </a:p>
          <a:p>
            <a:pPr eaLnBrk="1" hangingPunct="1">
              <a:spcBef>
                <a:spcPct val="0"/>
              </a:spcBef>
              <a:buFontTx/>
              <a:buNone/>
            </a:pPr>
            <a:endParaRPr lang="en-US" altLang="en-US" sz="1600">
              <a:solidFill>
                <a:srgbClr val="4A4644"/>
              </a:solidFill>
              <a:latin typeface="Arial" panose="020B0604020202020204" pitchFamily="34" charset="0"/>
            </a:endParaRPr>
          </a:p>
        </p:txBody>
      </p:sp>
      <p:sp>
        <p:nvSpPr>
          <p:cNvPr id="20490" name="Rectangle 83"/>
          <p:cNvSpPr>
            <a:spLocks noChangeArrowheads="1"/>
          </p:cNvSpPr>
          <p:nvPr/>
        </p:nvSpPr>
        <p:spPr bwMode="auto">
          <a:xfrm>
            <a:off x="8066088" y="2990850"/>
            <a:ext cx="2228850" cy="132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vi-VN" altLang="en-US" sz="1600"/>
              <a:t>Trao đổi trực tiếp mặt đối mặt là phương pháp hiệu quả nhất để truyền đạt thông tin</a:t>
            </a:r>
          </a:p>
          <a:p>
            <a:pPr eaLnBrk="1" hangingPunct="1">
              <a:spcBef>
                <a:spcPct val="0"/>
              </a:spcBef>
              <a:buFontTx/>
              <a:buNone/>
            </a:pPr>
            <a:endParaRPr lang="vi-VN" altLang="en-US" sz="1600"/>
          </a:p>
        </p:txBody>
      </p:sp>
      <p:sp>
        <p:nvSpPr>
          <p:cNvPr id="11" name="TextBox 10"/>
          <p:cNvSpPr txBox="1"/>
          <p:nvPr/>
        </p:nvSpPr>
        <p:spPr>
          <a:xfrm>
            <a:off x="2014538" y="2127835"/>
            <a:ext cx="1789272"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NGUYÊN TẮC IV</a:t>
            </a:r>
          </a:p>
        </p:txBody>
      </p:sp>
      <p:sp>
        <p:nvSpPr>
          <p:cNvPr id="85" name="TextBox 84"/>
          <p:cNvSpPr txBox="1"/>
          <p:nvPr/>
        </p:nvSpPr>
        <p:spPr>
          <a:xfrm>
            <a:off x="5000625" y="2127835"/>
            <a:ext cx="1731564"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NGUYÊN TẮC V</a:t>
            </a:r>
            <a:endParaRPr lang="en-US" sz="1600" b="1" dirty="0">
              <a:solidFill>
                <a:schemeClr val="bg1"/>
              </a:solidFill>
              <a:effectLst>
                <a:outerShdw blurRad="38100" dist="38100" dir="2700000" algn="tl">
                  <a:srgbClr val="000000">
                    <a:alpha val="43137"/>
                  </a:srgbClr>
                </a:outerShdw>
              </a:effectLst>
              <a:latin typeface="Arial" pitchFamily="34" charset="0"/>
            </a:endParaRPr>
          </a:p>
        </p:txBody>
      </p:sp>
      <p:sp>
        <p:nvSpPr>
          <p:cNvPr id="100" name="TextBox 99"/>
          <p:cNvSpPr txBox="1"/>
          <p:nvPr/>
        </p:nvSpPr>
        <p:spPr>
          <a:xfrm>
            <a:off x="7997825" y="2127835"/>
            <a:ext cx="1789272" cy="338554"/>
          </a:xfrm>
          <a:prstGeom prst="rect">
            <a:avLst/>
          </a:prstGeom>
          <a:noFill/>
        </p:spPr>
        <p:txBody>
          <a:bodyPr wrap="none" anchor="ctr">
            <a:spAutoFit/>
          </a:bodyPr>
          <a:lstStyle/>
          <a:p>
            <a:pPr eaLnBrk="1" hangingPunct="1">
              <a:defRPr/>
            </a:pPr>
            <a:r>
              <a:rPr lang="en-US" sz="1600" b="1">
                <a:solidFill>
                  <a:schemeClr val="bg1"/>
                </a:solidFill>
                <a:effectLst>
                  <a:outerShdw blurRad="38100" dist="38100" dir="2700000" algn="tl">
                    <a:srgbClr val="000000">
                      <a:alpha val="43137"/>
                    </a:srgbClr>
                  </a:outerShdw>
                </a:effectLst>
                <a:latin typeface="Arial" pitchFamily="34" charset="0"/>
              </a:rPr>
              <a:t>NGUYỄN TẮC VI</a:t>
            </a:r>
            <a:endParaRPr lang="en-US" sz="1600" b="1" dirty="0">
              <a:solidFill>
                <a:schemeClr val="bg1"/>
              </a:solidFill>
              <a:effectLst>
                <a:outerShdw blurRad="38100" dist="38100" dir="2700000" algn="tl">
                  <a:srgbClr val="000000">
                    <a:alpha val="43137"/>
                  </a:srgbClr>
                </a:outerShdw>
              </a:effectLst>
              <a:latin typeface="Arial" pitchFamily="34" charset="0"/>
            </a:endParaRPr>
          </a:p>
        </p:txBody>
      </p:sp>
    </p:spTree>
    <p:extLst>
      <p:ext uri="{BB962C8B-B14F-4D97-AF65-F5344CB8AC3E}">
        <p14:creationId xmlns:p14="http://schemas.microsoft.com/office/powerpoint/2010/main" val="9127098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325</TotalTime>
  <Words>2296</Words>
  <Application>Microsoft Office PowerPoint</Application>
  <PresentationFormat>Widescreen</PresentationFormat>
  <Paragraphs>303</Paragraphs>
  <Slides>36</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Calibri</vt:lpstr>
      <vt:lpstr>Calibri Light</vt:lpstr>
      <vt:lpstr>Segoe UI Semilight</vt:lpstr>
      <vt:lpstr>Times New Roman</vt:lpstr>
      <vt:lpstr>Verdana</vt:lpstr>
      <vt:lpstr>Wingdings</vt:lpstr>
      <vt:lpstr>Office Theme</vt:lpstr>
      <vt:lpstr>Agile - Scrum</vt:lpstr>
      <vt:lpstr>PowerPoint Presentation</vt:lpstr>
      <vt:lpstr>MỤC LỤC</vt:lpstr>
      <vt:lpstr>Agile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Scrum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Agile - Scrum</dc:title>
  <dc:creator>Khanh NGUYEN</dc:creator>
  <cp:lastModifiedBy>TỈNH NGUYỄN THANH</cp:lastModifiedBy>
  <cp:revision>52</cp:revision>
  <dcterms:created xsi:type="dcterms:W3CDTF">2017-04-01T02:14:05Z</dcterms:created>
  <dcterms:modified xsi:type="dcterms:W3CDTF">2018-05-28T18:41:22Z</dcterms:modified>
</cp:coreProperties>
</file>

<file path=docProps/thumbnail.jpeg>
</file>